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6" r:id="rId5"/>
  </p:sldMasterIdLst>
  <p:notesMasterIdLst>
    <p:notesMasterId r:id="rId4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Lst>
  <p:sldSz cx="12192000" cy="6858000"/>
  <p:notesSz cx="6858000" cy="9144000"/>
  <p:embeddedFontLst>
    <p:embeddedFont>
      <p:font typeface="Garamond" panose="02020404030301010803" pitchFamily="18" charset="0"/>
      <p:regular r:id="rId46"/>
      <p:bold r:id="rId47"/>
      <p:italic r:id="rId48"/>
      <p:boldItalic r:id="rId49"/>
    </p:embeddedFont>
    <p:embeddedFont>
      <p:font typeface="Libre Franklin" pitchFamily="2" charset="0"/>
      <p:regular r:id="rId50"/>
      <p:bold r:id="rId51"/>
      <p:italic r:id="rId52"/>
      <p:bold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5" roundtripDataSignature="AMtx7mi9FR2SSuTLawK3coYqCRh9jcf2c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manda Morello"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1BBCBA-9FE2-8567-AA1B-68114F5FDE37}" v="4" dt="2025-01-22T16:20:29.059"/>
  </p1510:revLst>
</p1510:revInfo>
</file>

<file path=ppt/tableStyles.xml><?xml version="1.0" encoding="utf-8"?>
<a:tblStyleLst xmlns:a="http://schemas.openxmlformats.org/drawingml/2006/main" def="{8EE42DBE-B56C-42DE-B0EB-27337329E4E1}">
  <a:tblStyle styleId="{8EE42DBE-B56C-42DE-B0EB-27337329E4E1}" styleName="Table_0">
    <a:wholeTbl>
      <a:tcTxStyle b="off" i="off">
        <a:font>
          <a:latin typeface="Franklin Gothic Book"/>
          <a:ea typeface="Franklin Gothic Book"/>
          <a:cs typeface="Franklin Gothic Book"/>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DEDED"/>
          </a:solidFill>
        </a:fill>
      </a:tcStyle>
    </a:wholeTbl>
    <a:band1H>
      <a:tcTxStyle b="off" i="off"/>
      <a:tcStyle>
        <a:tcBdr/>
        <a:fill>
          <a:solidFill>
            <a:srgbClr val="DADAD8"/>
          </a:solidFill>
        </a:fill>
      </a:tcStyle>
    </a:band1H>
    <a:band2H>
      <a:tcTxStyle b="off" i="off"/>
      <a:tcStyle>
        <a:tcBdr/>
      </a:tcStyle>
    </a:band2H>
    <a:band1V>
      <a:tcTxStyle b="off" i="off"/>
      <a:tcStyle>
        <a:tcBdr/>
        <a:fill>
          <a:solidFill>
            <a:srgbClr val="DADAD8"/>
          </a:solidFill>
        </a:fill>
      </a:tcStyle>
    </a:band1V>
    <a:band2V>
      <a:tcTxStyle b="off" i="off"/>
      <a:tcStyle>
        <a:tcBdr/>
      </a:tcStyle>
    </a:band2V>
    <a:lastCol>
      <a:tcTxStyle b="on" i="off">
        <a:font>
          <a:latin typeface="Franklin Gothic Book"/>
          <a:ea typeface="Franklin Gothic Book"/>
          <a:cs typeface="Franklin Gothic Book"/>
        </a:font>
        <a:schemeClr val="lt1"/>
      </a:tcTxStyle>
      <a:tcStyle>
        <a:tcBdr/>
        <a:fill>
          <a:solidFill>
            <a:schemeClr val="accent1"/>
          </a:solidFill>
        </a:fill>
      </a:tcStyle>
    </a:lastCol>
    <a:firstCol>
      <a:tcTxStyle b="on" i="off">
        <a:font>
          <a:latin typeface="Franklin Gothic Book"/>
          <a:ea typeface="Franklin Gothic Book"/>
          <a:cs typeface="Franklin Gothic Book"/>
        </a:font>
        <a:schemeClr val="lt1"/>
      </a:tcTxStyle>
      <a:tcStyle>
        <a:tcBdr/>
        <a:fill>
          <a:solidFill>
            <a:schemeClr val="accent1"/>
          </a:solidFill>
        </a:fill>
      </a:tcStyle>
    </a:firstCol>
    <a:lastRow>
      <a:tcTxStyle b="on" i="off">
        <a:font>
          <a:latin typeface="Franklin Gothic Book"/>
          <a:ea typeface="Franklin Gothic Book"/>
          <a:cs typeface="Franklin Gothic Book"/>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Franklin Gothic Book"/>
          <a:ea typeface="Franklin Gothic Book"/>
          <a:cs typeface="Franklin Gothic Book"/>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FE30D412-86CA-4A70-A9DB-255F426E66C1}"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E91454-4D80-4469-A797-DB0B19C80BBF}" styleName="Table_2">
    <a:wholeTbl>
      <a:tcTxStyle b="off" i="off">
        <a:font>
          <a:latin typeface="Franklin Gothic Book"/>
          <a:ea typeface="Franklin Gothic Book"/>
          <a:cs typeface="Franklin Gothic Book"/>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6E6"/>
          </a:solidFill>
        </a:fill>
      </a:tcStyle>
    </a:wholeTbl>
    <a:band1H>
      <a:tcTxStyle b="off" i="off"/>
      <a:tcStyle>
        <a:tcBdr/>
        <a:fill>
          <a:solidFill>
            <a:srgbClr val="CACACA"/>
          </a:solidFill>
        </a:fill>
      </a:tcStyle>
    </a:band1H>
    <a:band2H>
      <a:tcTxStyle b="off" i="off"/>
      <a:tcStyle>
        <a:tcBdr/>
      </a:tcStyle>
    </a:band2H>
    <a:band1V>
      <a:tcTxStyle b="off" i="off"/>
      <a:tcStyle>
        <a:tcBdr/>
        <a:fill>
          <a:solidFill>
            <a:srgbClr val="CACACA"/>
          </a:solidFill>
        </a:fill>
      </a:tcStyle>
    </a:band1V>
    <a:band2V>
      <a:tcTxStyle b="off" i="off"/>
      <a:tcStyle>
        <a:tcBdr/>
      </a:tcStyle>
    </a:band2V>
    <a:lastCol>
      <a:tcTxStyle b="on" i="off">
        <a:font>
          <a:latin typeface="Franklin Gothic Book"/>
          <a:ea typeface="Franklin Gothic Book"/>
          <a:cs typeface="Franklin Gothic Book"/>
        </a:font>
        <a:schemeClr val="lt1"/>
      </a:tcTxStyle>
      <a:tcStyle>
        <a:tcBdr/>
        <a:fill>
          <a:solidFill>
            <a:schemeClr val="dk1"/>
          </a:solidFill>
        </a:fill>
      </a:tcStyle>
    </a:lastCol>
    <a:firstCol>
      <a:tcTxStyle b="on" i="off">
        <a:font>
          <a:latin typeface="Franklin Gothic Book"/>
          <a:ea typeface="Franklin Gothic Book"/>
          <a:cs typeface="Franklin Gothic Book"/>
        </a:font>
        <a:schemeClr val="lt1"/>
      </a:tcTxStyle>
      <a:tcStyle>
        <a:tcBdr/>
        <a:fill>
          <a:solidFill>
            <a:schemeClr val="dk1"/>
          </a:solidFill>
        </a:fill>
      </a:tcStyle>
    </a:firstCol>
    <a:lastRow>
      <a:tcTxStyle b="on" i="off">
        <a:font>
          <a:latin typeface="Franklin Gothic Book"/>
          <a:ea typeface="Franklin Gothic Book"/>
          <a:cs typeface="Franklin Gothic Book"/>
        </a:font>
        <a:schemeClr val="lt1"/>
      </a:tcTxStyle>
      <a:tcStyle>
        <a:tcBdr>
          <a:top>
            <a:ln w="38100" cap="flat" cmpd="sng">
              <a:solidFill>
                <a:schemeClr val="lt1"/>
              </a:solidFill>
              <a:prstDash val="solid"/>
              <a:round/>
              <a:headEnd type="none" w="sm" len="sm"/>
              <a:tailEnd type="none" w="sm" len="sm"/>
            </a:ln>
          </a:top>
        </a:tcBdr>
        <a:fill>
          <a:solidFill>
            <a:schemeClr val="dk1"/>
          </a:solidFill>
        </a:fill>
      </a:tcStyle>
    </a:lastRow>
    <a:seCell>
      <a:tcTxStyle b="off" i="off"/>
      <a:tcStyle>
        <a:tcBdr/>
      </a:tcStyle>
    </a:seCell>
    <a:swCell>
      <a:tcTxStyle b="off" i="off"/>
      <a:tcStyle>
        <a:tcBdr/>
      </a:tcStyle>
    </a:swCell>
    <a:firstRow>
      <a:tcTxStyle b="on" i="off">
        <a:font>
          <a:latin typeface="Franklin Gothic Book"/>
          <a:ea typeface="Franklin Gothic Book"/>
          <a:cs typeface="Franklin Gothic Book"/>
        </a:font>
        <a:schemeClr val="lt1"/>
      </a:tcTxStyle>
      <a:tcStyle>
        <a:tcBdr>
          <a:bottom>
            <a:ln w="38100" cap="flat" cmpd="sng">
              <a:solidFill>
                <a:schemeClr val="lt1"/>
              </a:solidFill>
              <a:prstDash val="solid"/>
              <a:round/>
              <a:headEnd type="none" w="sm" len="sm"/>
              <a:tailEnd type="none" w="sm" len="sm"/>
            </a:ln>
          </a:bottom>
        </a:tcBdr>
        <a:fill>
          <a:solidFill>
            <a:schemeClr val="dk1"/>
          </a:solidFill>
        </a:fill>
      </a:tcStyle>
    </a:firstRow>
    <a:neCell>
      <a:tcTxStyle b="off" i="off"/>
      <a:tcStyle>
        <a:tcBdr/>
      </a:tcStyle>
    </a:neCell>
    <a:nwCell>
      <a:tcTxStyle b="off" i="off"/>
      <a:tcStyle>
        <a:tcBdr/>
      </a:tcStyle>
    </a:nwCell>
  </a:tblStyle>
  <a:tblStyle styleId="{CB1499AF-902A-402F-BEFE-CEE186761122}" styleName="Table_3">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9" d="100"/>
          <a:sy n="79" d="100"/>
        </p:scale>
        <p:origin x="821"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font" Target="fonts/font2.fntdata"/><Relationship Id="rId50" Type="http://schemas.openxmlformats.org/officeDocument/2006/relationships/font" Target="fonts/font5.fntdata"/><Relationship Id="rId55" Type="http://customschemas.google.com/relationships/presentationmetadata" Target="metadata"/><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viewProps" Target="viewProps.xml"/><Relationship Id="rId5" Type="http://schemas.openxmlformats.org/officeDocument/2006/relationships/slideMaster" Target="slideMasters/slideMaster2.xml"/><Relationship Id="rId61" Type="http://schemas.microsoft.com/office/2016/11/relationships/changesInfo" Target="changesInfos/changesInfo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font" Target="fonts/font3.fntdata"/><Relationship Id="rId56"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font" Target="fonts/font6.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1.fntdata"/><Relationship Id="rId59"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4.fntdata"/><Relationship Id="rId57"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7.fntdata"/><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rello, Amanda E" userId="S::amanda.morello@fssa.in.gov::4758def0-4522-4b04-979d-a0debaa10859" providerId="AD" clId="Web-{251BBCBA-9FE2-8567-AA1B-68114F5FDE37}"/>
    <pc:docChg chg="modSld">
      <pc:chgData name="Morello, Amanda E" userId="S::amanda.morello@fssa.in.gov::4758def0-4522-4b04-979d-a0debaa10859" providerId="AD" clId="Web-{251BBCBA-9FE2-8567-AA1B-68114F5FDE37}" dt="2025-01-22T16:20:24.903" v="1" actId="20577"/>
      <pc:docMkLst>
        <pc:docMk/>
      </pc:docMkLst>
      <pc:sldChg chg="modSp">
        <pc:chgData name="Morello, Amanda E" userId="S::amanda.morello@fssa.in.gov::4758def0-4522-4b04-979d-a0debaa10859" providerId="AD" clId="Web-{251BBCBA-9FE2-8567-AA1B-68114F5FDE37}" dt="2025-01-22T16:20:24.903" v="1" actId="20577"/>
        <pc:sldMkLst>
          <pc:docMk/>
          <pc:sldMk cId="0" sldId="293"/>
        </pc:sldMkLst>
        <pc:spChg chg="mod">
          <ac:chgData name="Morello, Amanda E" userId="S::amanda.morello@fssa.in.gov::4758def0-4522-4b04-979d-a0debaa10859" providerId="AD" clId="Web-{251BBCBA-9FE2-8567-AA1B-68114F5FDE37}" dt="2025-01-22T16:20:24.903" v="1" actId="20577"/>
          <ac:spMkLst>
            <pc:docMk/>
            <pc:sldMk cId="0" sldId="293"/>
            <ac:spMk id="48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Google Shape;19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2" name="Google Shape;192;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4" name="Google Shape;254;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5" name="Google Shape;255;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2" name="Google Shape;262;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9" name="Google Shape;269;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5" name="Google Shape;275;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6" name="Google Shape;276;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3" name="Google Shape;283;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32889bae13c_0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32889bae13c_0_1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0" name="Google Shape;290;g32889bae13c_0_1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9" name="Google Shape;299;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5" name="Google Shape;305;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6" name="Google Shape;306;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 name="Google Shape;312;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3" name="Google Shape;313;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9" name="Google Shape;31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0" name="Google Shape;320;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8" name="Google Shape;19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7" name="Google Shape;327;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20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5" name="Google Shape;335;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6" name="Google Shape;336;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21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2" name="Google Shape;342;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3" name="Google Shape;343;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22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9" name="Google Shape;349;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0" name="Google Shape;350;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23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1" name="Google Shape;361;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8" name="Google Shape;368;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5" name="Google Shape;375;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1" name="Google Shape;381;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9" name="Google Shape;389;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5" name="Google Shape;395;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6" name="Google Shape;20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1" name="Google Shape;401;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2" name="Google Shape;412;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9" name="Google Shape;419;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0" name="Google Shape;420;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32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7" name="Google Shape;427;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8" name="Google Shape;428;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33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7" name="Google Shape;447;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4" name="Google Shape;454;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1ee8d01f392_2_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1" name="Google Shape;461;g1ee8d01f392_2_9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
        <p:nvSpPr>
          <p:cNvPr id="462" name="Google Shape;462;g1ee8d01f392_2_9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en-US"/>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0" name="Google Shape;470;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1" name="Google Shape;471;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7" name="Google Shape;477;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8" name="Google Shape;478;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4" name="Google Shape;484;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5" name="Google Shape;485;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3" name="Google Shape;213;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0" name="Google Shape;220;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 name="Google Shape;22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7" name="Google Shape;22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 name="Google Shape;23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4" name="Google Shape;234;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1" name="Google Shape;241;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 name="Google Shape;24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8" name="Google Shape;248;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rgbClr val="101D49"/>
        </a:solidFill>
        <a:effectLst/>
      </p:bgPr>
    </p:bg>
    <p:spTree>
      <p:nvGrpSpPr>
        <p:cNvPr id="1" name="Shape 19"/>
        <p:cNvGrpSpPr/>
        <p:nvPr/>
      </p:nvGrpSpPr>
      <p:grpSpPr>
        <a:xfrm>
          <a:off x="0" y="0"/>
          <a:ext cx="0" cy="0"/>
          <a:chOff x="0" y="0"/>
          <a:chExt cx="0" cy="0"/>
        </a:xfrm>
      </p:grpSpPr>
      <p:sp>
        <p:nvSpPr>
          <p:cNvPr id="20" name="Google Shape;20;p41"/>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 name="Google Shape;21;p41"/>
          <p:cNvSpPr txBox="1">
            <a:spLocks noGrp="1"/>
          </p:cNvSpPr>
          <p:nvPr>
            <p:ph type="ctrTitle"/>
          </p:nvPr>
        </p:nvSpPr>
        <p:spPr>
          <a:xfrm>
            <a:off x="1915128" y="1788454"/>
            <a:ext cx="8361229" cy="2098226"/>
          </a:xfrm>
          <a:prstGeom prst="rect">
            <a:avLst/>
          </a:prstGeom>
          <a:noFill/>
          <a:ln>
            <a:noFill/>
          </a:ln>
        </p:spPr>
        <p:txBody>
          <a:bodyPr spcFirstLastPara="1" wrap="square" lIns="91425" tIns="45700" rIns="91425" bIns="45700" anchor="b" anchorCtr="0">
            <a:noAutofit/>
          </a:bodyPr>
          <a:lstStyle>
            <a:lvl1pPr marR="0" lvl="0" algn="ctr" rtl="0">
              <a:lnSpc>
                <a:spcPct val="89000"/>
              </a:lnSpc>
              <a:spcBef>
                <a:spcPts val="0"/>
              </a:spcBef>
              <a:spcAft>
                <a:spcPts val="0"/>
              </a:spcAft>
              <a:buClr>
                <a:srgbClr val="101D49"/>
              </a:buClr>
              <a:buSzPts val="7200"/>
              <a:buFont typeface="Calibri"/>
              <a:buNone/>
              <a:defRPr sz="7200" b="0" i="0" u="none" strike="noStrike" cap="none">
                <a:solidFill>
                  <a:srgbClr val="101D4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 name="Google Shape;22;p41"/>
          <p:cNvSpPr txBox="1">
            <a:spLocks noGrp="1"/>
          </p:cNvSpPr>
          <p:nvPr>
            <p:ph type="subTitle" idx="1"/>
          </p:nvPr>
        </p:nvSpPr>
        <p:spPr>
          <a:xfrm>
            <a:off x="2679909" y="3956283"/>
            <a:ext cx="6831673" cy="1086237"/>
          </a:xfrm>
          <a:prstGeom prst="rect">
            <a:avLst/>
          </a:prstGeom>
          <a:noFill/>
          <a:ln>
            <a:noFill/>
          </a:ln>
        </p:spPr>
        <p:txBody>
          <a:bodyPr spcFirstLastPara="1" wrap="square" lIns="91425" tIns="45700" rIns="91425" bIns="45700" anchor="t" anchorCtr="0">
            <a:normAutofit/>
          </a:bodyPr>
          <a:lstStyle>
            <a:lvl1pPr lvl="0" algn="ctr">
              <a:lnSpc>
                <a:spcPct val="112000"/>
              </a:lnSpc>
              <a:spcBef>
                <a:spcPts val="0"/>
              </a:spcBef>
              <a:spcAft>
                <a:spcPts val="0"/>
              </a:spcAft>
              <a:buClr>
                <a:srgbClr val="FFB718"/>
              </a:buClr>
              <a:buSzPts val="2300"/>
              <a:buNone/>
              <a:defRPr sz="2300" b="1">
                <a:solidFill>
                  <a:srgbClr val="FFB718"/>
                </a:solidFill>
                <a:latin typeface="Calibri"/>
                <a:ea typeface="Calibri"/>
                <a:cs typeface="Calibri"/>
                <a:sym typeface="Calibri"/>
              </a:defRPr>
            </a:lvl1pPr>
            <a:lvl2pPr lvl="1" algn="ctr">
              <a:lnSpc>
                <a:spcPct val="94000"/>
              </a:lnSpc>
              <a:spcBef>
                <a:spcPts val="500"/>
              </a:spcBef>
              <a:spcAft>
                <a:spcPts val="0"/>
              </a:spcAft>
              <a:buClr>
                <a:schemeClr val="dk2"/>
              </a:buClr>
              <a:buSzPts val="2000"/>
              <a:buNone/>
              <a:defRPr sz="2000"/>
            </a:lvl2pPr>
            <a:lvl3pPr lvl="2" algn="ctr">
              <a:lnSpc>
                <a:spcPct val="94000"/>
              </a:lnSpc>
              <a:spcBef>
                <a:spcPts val="500"/>
              </a:spcBef>
              <a:spcAft>
                <a:spcPts val="0"/>
              </a:spcAft>
              <a:buClr>
                <a:schemeClr val="dk2"/>
              </a:buClr>
              <a:buSzPts val="1800"/>
              <a:buNone/>
              <a:defRPr sz="1800"/>
            </a:lvl3pPr>
            <a:lvl4pPr lvl="3" algn="ctr">
              <a:lnSpc>
                <a:spcPct val="94000"/>
              </a:lnSpc>
              <a:spcBef>
                <a:spcPts val="500"/>
              </a:spcBef>
              <a:spcAft>
                <a:spcPts val="0"/>
              </a:spcAft>
              <a:buClr>
                <a:schemeClr val="dk2"/>
              </a:buClr>
              <a:buSzPts val="1600"/>
              <a:buNone/>
              <a:defRPr sz="1600"/>
            </a:lvl4pPr>
            <a:lvl5pPr lvl="4" algn="ctr">
              <a:lnSpc>
                <a:spcPct val="94000"/>
              </a:lnSpc>
              <a:spcBef>
                <a:spcPts val="500"/>
              </a:spcBef>
              <a:spcAft>
                <a:spcPts val="0"/>
              </a:spcAft>
              <a:buClr>
                <a:schemeClr val="dk2"/>
              </a:buClr>
              <a:buSzPts val="1600"/>
              <a:buNone/>
              <a:defRPr sz="1600"/>
            </a:lvl5pPr>
            <a:lvl6pPr lvl="5" algn="ctr">
              <a:lnSpc>
                <a:spcPct val="94000"/>
              </a:lnSpc>
              <a:spcBef>
                <a:spcPts val="500"/>
              </a:spcBef>
              <a:spcAft>
                <a:spcPts val="0"/>
              </a:spcAft>
              <a:buClr>
                <a:schemeClr val="dk2"/>
              </a:buClr>
              <a:buSzPts val="1600"/>
              <a:buNone/>
              <a:defRPr sz="1600"/>
            </a:lvl6pPr>
            <a:lvl7pPr lvl="6" algn="ctr">
              <a:lnSpc>
                <a:spcPct val="94000"/>
              </a:lnSpc>
              <a:spcBef>
                <a:spcPts val="500"/>
              </a:spcBef>
              <a:spcAft>
                <a:spcPts val="0"/>
              </a:spcAft>
              <a:buClr>
                <a:schemeClr val="dk2"/>
              </a:buClr>
              <a:buSzPts val="1600"/>
              <a:buNone/>
              <a:defRPr sz="1600"/>
            </a:lvl7pPr>
            <a:lvl8pPr lvl="7" algn="ctr">
              <a:lnSpc>
                <a:spcPct val="94000"/>
              </a:lnSpc>
              <a:spcBef>
                <a:spcPts val="500"/>
              </a:spcBef>
              <a:spcAft>
                <a:spcPts val="0"/>
              </a:spcAft>
              <a:buClr>
                <a:schemeClr val="dk2"/>
              </a:buClr>
              <a:buSzPts val="1600"/>
              <a:buNone/>
              <a:defRPr sz="1600"/>
            </a:lvl8pPr>
            <a:lvl9pPr lvl="8" algn="ctr">
              <a:lnSpc>
                <a:spcPct val="94000"/>
              </a:lnSpc>
              <a:spcBef>
                <a:spcPts val="500"/>
              </a:spcBef>
              <a:spcAft>
                <a:spcPts val="200"/>
              </a:spcAft>
              <a:buClr>
                <a:schemeClr val="dk2"/>
              </a:buClr>
              <a:buSzPts val="1600"/>
              <a:buNone/>
              <a:defRPr sz="1600"/>
            </a:lvl9pPr>
          </a:lstStyle>
          <a:p>
            <a:endParaRPr/>
          </a:p>
        </p:txBody>
      </p:sp>
      <p:sp>
        <p:nvSpPr>
          <p:cNvPr id="23" name="Google Shape;23;p41"/>
          <p:cNvSpPr txBox="1">
            <a:spLocks noGrp="1"/>
          </p:cNvSpPr>
          <p:nvPr>
            <p:ph type="dt" idx="10"/>
          </p:nvPr>
        </p:nvSpPr>
        <p:spPr>
          <a:xfrm>
            <a:off x="752859" y="6453386"/>
            <a:ext cx="1607944"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41"/>
          <p:cNvSpPr txBox="1">
            <a:spLocks noGrp="1"/>
          </p:cNvSpPr>
          <p:nvPr>
            <p:ph type="ftr" idx="11"/>
          </p:nvPr>
        </p:nvSpPr>
        <p:spPr>
          <a:xfrm>
            <a:off x="2584057" y="6453386"/>
            <a:ext cx="7023377" cy="40461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41"/>
          <p:cNvSpPr txBox="1">
            <a:spLocks noGrp="1"/>
          </p:cNvSpPr>
          <p:nvPr>
            <p:ph type="sldNum" idx="12"/>
          </p:nvPr>
        </p:nvSpPr>
        <p:spPr>
          <a:xfrm>
            <a:off x="9830683"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grpSp>
        <p:nvGrpSpPr>
          <p:cNvPr id="26" name="Google Shape;26;p41"/>
          <p:cNvGrpSpPr/>
          <p:nvPr/>
        </p:nvGrpSpPr>
        <p:grpSpPr>
          <a:xfrm>
            <a:off x="752860" y="744473"/>
            <a:ext cx="10674117" cy="5349671"/>
            <a:chOff x="752858" y="744469"/>
            <a:chExt cx="10674117" cy="5349671"/>
          </a:xfrm>
        </p:grpSpPr>
        <p:sp>
          <p:nvSpPr>
            <p:cNvPr id="27" name="Google Shape;27;p41"/>
            <p:cNvSpPr/>
            <p:nvPr/>
          </p:nvSpPr>
          <p:spPr>
            <a:xfrm>
              <a:off x="8151962" y="1685652"/>
              <a:ext cx="3275013" cy="4408488"/>
            </a:xfrm>
            <a:custGeom>
              <a:avLst/>
              <a:gdLst/>
              <a:ahLst/>
              <a:cxnLst/>
              <a:rect l="l" t="t" r="r" b="b"/>
              <a:pathLst>
                <a:path w="10000" h="10000" extrusionOk="0">
                  <a:moveTo>
                    <a:pt x="8761" y="0"/>
                  </a:moveTo>
                  <a:lnTo>
                    <a:pt x="10000" y="0"/>
                  </a:lnTo>
                  <a:lnTo>
                    <a:pt x="10000" y="10000"/>
                  </a:lnTo>
                  <a:lnTo>
                    <a:pt x="0" y="10000"/>
                  </a:lnTo>
                  <a:lnTo>
                    <a:pt x="0" y="9126"/>
                  </a:lnTo>
                  <a:lnTo>
                    <a:pt x="8761" y="9127"/>
                  </a:lnTo>
                  <a:lnTo>
                    <a:pt x="8761" y="0"/>
                  </a:lnTo>
                  <a:close/>
                </a:path>
              </a:pathLst>
            </a:custGeom>
            <a:solidFill>
              <a:srgbClr val="FFB718"/>
            </a:solidFill>
            <a:ln>
              <a:noFill/>
            </a:ln>
          </p:spPr>
        </p:sp>
        <p:sp>
          <p:nvSpPr>
            <p:cNvPr id="28" name="Google Shape;28;p41"/>
            <p:cNvSpPr/>
            <p:nvPr/>
          </p:nvSpPr>
          <p:spPr>
            <a:xfrm rot="10800000">
              <a:off x="752858" y="744469"/>
              <a:ext cx="3275668" cy="4408488"/>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9" name="Google Shape;29;p41"/>
          <p:cNvPicPr preferRelativeResize="0"/>
          <p:nvPr/>
        </p:nvPicPr>
        <p:blipFill rotWithShape="1">
          <a:blip r:embed="rId2">
            <a:alphaModFix/>
          </a:blip>
          <a:srcRect/>
          <a:stretch/>
        </p:blipFill>
        <p:spPr>
          <a:xfrm>
            <a:off x="8610148" y="3655952"/>
            <a:ext cx="2358640" cy="235751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Comparison">
  <p:cSld name="Comparison">
    <p:bg>
      <p:bgPr>
        <a:solidFill>
          <a:srgbClr val="101D49"/>
        </a:solidFill>
        <a:effectLst/>
      </p:bgPr>
    </p:bg>
    <p:spTree>
      <p:nvGrpSpPr>
        <p:cNvPr id="1" name="Shape 130"/>
        <p:cNvGrpSpPr/>
        <p:nvPr/>
      </p:nvGrpSpPr>
      <p:grpSpPr>
        <a:xfrm>
          <a:off x="0" y="0"/>
          <a:ext cx="0" cy="0"/>
          <a:chOff x="0" y="0"/>
          <a:chExt cx="0" cy="0"/>
        </a:xfrm>
      </p:grpSpPr>
      <p:sp>
        <p:nvSpPr>
          <p:cNvPr id="131" name="Google Shape;131;g1ee8d01f392_2_21"/>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ibre Franklin"/>
              <a:ea typeface="Libre Franklin"/>
              <a:cs typeface="Libre Franklin"/>
              <a:sym typeface="Libre Franklin"/>
            </a:endParaRPr>
          </a:p>
        </p:txBody>
      </p:sp>
      <p:sp>
        <p:nvSpPr>
          <p:cNvPr id="132" name="Google Shape;132;g1ee8d01f392_2_21"/>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3" name="Google Shape;133;g1ee8d01f392_2_21"/>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4" name="Google Shape;134;g1ee8d01f392_2_21"/>
          <p:cNvSpPr txBox="1">
            <a:spLocks noGrp="1"/>
          </p:cNvSpPr>
          <p:nvPr>
            <p:ph type="body" idx="1"/>
          </p:nvPr>
        </p:nvSpPr>
        <p:spPr>
          <a:xfrm>
            <a:off x="1371600" y="2340864"/>
            <a:ext cx="4443984" cy="823912"/>
          </a:xfrm>
          <a:prstGeom prst="rect">
            <a:avLst/>
          </a:prstGeom>
          <a:noFill/>
          <a:ln>
            <a:noFill/>
          </a:ln>
        </p:spPr>
        <p:txBody>
          <a:bodyPr spcFirstLastPara="1" wrap="square" lIns="91425" tIns="45700" rIns="91425" bIns="45700" anchor="b" anchorCtr="0">
            <a:noAutofit/>
          </a:bodyPr>
          <a:lstStyle>
            <a:lvl1pPr marL="457200" lvl="0" indent="-228600" algn="l">
              <a:lnSpc>
                <a:spcPct val="84000"/>
              </a:lnSpc>
              <a:spcBef>
                <a:spcPts val="0"/>
              </a:spcBef>
              <a:spcAft>
                <a:spcPts val="0"/>
              </a:spcAft>
              <a:buClr>
                <a:schemeClr val="dk2"/>
              </a:buClr>
              <a:buSzPts val="3000"/>
              <a:buNone/>
              <a:defRPr sz="3000" b="0">
                <a:solidFill>
                  <a:schemeClr val="dk2"/>
                </a:solidFill>
              </a:defRPr>
            </a:lvl1pPr>
            <a:lvl2pPr marL="914400" lvl="1" indent="-228600" algn="l">
              <a:lnSpc>
                <a:spcPct val="94000"/>
              </a:lnSpc>
              <a:spcBef>
                <a:spcPts val="500"/>
              </a:spcBef>
              <a:spcAft>
                <a:spcPts val="0"/>
              </a:spcAft>
              <a:buClr>
                <a:schemeClr val="dk2"/>
              </a:buClr>
              <a:buSzPts val="2000"/>
              <a:buNone/>
              <a:defRPr sz="2000" b="1"/>
            </a:lvl2pPr>
            <a:lvl3pPr marL="1371600" lvl="2" indent="-228600" algn="l">
              <a:lnSpc>
                <a:spcPct val="94000"/>
              </a:lnSpc>
              <a:spcBef>
                <a:spcPts val="500"/>
              </a:spcBef>
              <a:spcAft>
                <a:spcPts val="0"/>
              </a:spcAft>
              <a:buClr>
                <a:schemeClr val="dk2"/>
              </a:buClr>
              <a:buSzPts val="1800"/>
              <a:buNone/>
              <a:defRPr sz="1800" b="1"/>
            </a:lvl3pPr>
            <a:lvl4pPr marL="1828800" lvl="3" indent="-228600" algn="l">
              <a:lnSpc>
                <a:spcPct val="94000"/>
              </a:lnSpc>
              <a:spcBef>
                <a:spcPts val="500"/>
              </a:spcBef>
              <a:spcAft>
                <a:spcPts val="0"/>
              </a:spcAft>
              <a:buClr>
                <a:schemeClr val="dk2"/>
              </a:buClr>
              <a:buSzPts val="1600"/>
              <a:buNone/>
              <a:defRPr sz="1600" b="1"/>
            </a:lvl4pPr>
            <a:lvl5pPr marL="2286000" lvl="4" indent="-228600" algn="l">
              <a:lnSpc>
                <a:spcPct val="94000"/>
              </a:lnSpc>
              <a:spcBef>
                <a:spcPts val="500"/>
              </a:spcBef>
              <a:spcAft>
                <a:spcPts val="0"/>
              </a:spcAft>
              <a:buClr>
                <a:schemeClr val="dk2"/>
              </a:buClr>
              <a:buSzPts val="1600"/>
              <a:buNone/>
              <a:defRPr sz="1600" b="1"/>
            </a:lvl5pPr>
            <a:lvl6pPr marL="2743200" lvl="5" indent="-228600" algn="l">
              <a:lnSpc>
                <a:spcPct val="94000"/>
              </a:lnSpc>
              <a:spcBef>
                <a:spcPts val="500"/>
              </a:spcBef>
              <a:spcAft>
                <a:spcPts val="0"/>
              </a:spcAft>
              <a:buClr>
                <a:schemeClr val="dk2"/>
              </a:buClr>
              <a:buSzPts val="1600"/>
              <a:buNone/>
              <a:defRPr sz="1600" b="1"/>
            </a:lvl6pPr>
            <a:lvl7pPr marL="3200400" lvl="6" indent="-228600" algn="l">
              <a:lnSpc>
                <a:spcPct val="94000"/>
              </a:lnSpc>
              <a:spcBef>
                <a:spcPts val="500"/>
              </a:spcBef>
              <a:spcAft>
                <a:spcPts val="0"/>
              </a:spcAft>
              <a:buClr>
                <a:schemeClr val="dk2"/>
              </a:buClr>
              <a:buSzPts val="1600"/>
              <a:buNone/>
              <a:defRPr sz="1600" b="1"/>
            </a:lvl7pPr>
            <a:lvl8pPr marL="3657600" lvl="7" indent="-228600" algn="l">
              <a:lnSpc>
                <a:spcPct val="94000"/>
              </a:lnSpc>
              <a:spcBef>
                <a:spcPts val="500"/>
              </a:spcBef>
              <a:spcAft>
                <a:spcPts val="0"/>
              </a:spcAft>
              <a:buClr>
                <a:schemeClr val="dk2"/>
              </a:buClr>
              <a:buSzPts val="1600"/>
              <a:buNone/>
              <a:defRPr sz="1600" b="1"/>
            </a:lvl8pPr>
            <a:lvl9pPr marL="4114800" lvl="8" indent="-228600" algn="l">
              <a:lnSpc>
                <a:spcPct val="94000"/>
              </a:lnSpc>
              <a:spcBef>
                <a:spcPts val="500"/>
              </a:spcBef>
              <a:spcAft>
                <a:spcPts val="200"/>
              </a:spcAft>
              <a:buClr>
                <a:schemeClr val="dk2"/>
              </a:buClr>
              <a:buSzPts val="1600"/>
              <a:buNone/>
              <a:defRPr sz="1600" b="1"/>
            </a:lvl9pPr>
          </a:lstStyle>
          <a:p>
            <a:endParaRPr/>
          </a:p>
        </p:txBody>
      </p:sp>
      <p:sp>
        <p:nvSpPr>
          <p:cNvPr id="135" name="Google Shape;135;g1ee8d01f392_2_21"/>
          <p:cNvSpPr txBox="1">
            <a:spLocks noGrp="1"/>
          </p:cNvSpPr>
          <p:nvPr>
            <p:ph type="body" idx="2"/>
          </p:nvPr>
        </p:nvSpPr>
        <p:spPr>
          <a:xfrm>
            <a:off x="1371600" y="3305211"/>
            <a:ext cx="4443984" cy="256219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a:solidFill>
                  <a:schemeClr val="dk2"/>
                </a:solidFill>
              </a:defRPr>
            </a:lvl1pPr>
            <a:lvl2pPr marL="914400" lvl="1" indent="-355600" algn="l">
              <a:lnSpc>
                <a:spcPct val="94000"/>
              </a:lnSpc>
              <a:spcBef>
                <a:spcPts val="500"/>
              </a:spcBef>
              <a:spcAft>
                <a:spcPts val="0"/>
              </a:spcAft>
              <a:buClr>
                <a:schemeClr val="dk2"/>
              </a:buClr>
              <a:buSzPts val="2000"/>
              <a:buChar char="–"/>
              <a:defRPr>
                <a:solidFill>
                  <a:schemeClr val="dk2"/>
                </a:solidFill>
              </a:defRPr>
            </a:lvl2pPr>
            <a:lvl3pPr marL="1371600" lvl="2" indent="-342900" algn="l">
              <a:lnSpc>
                <a:spcPct val="94000"/>
              </a:lnSpc>
              <a:spcBef>
                <a:spcPts val="500"/>
              </a:spcBef>
              <a:spcAft>
                <a:spcPts val="0"/>
              </a:spcAft>
              <a:buClr>
                <a:schemeClr val="dk2"/>
              </a:buClr>
              <a:buSzPts val="1800"/>
              <a:buChar char="■"/>
              <a:defRPr>
                <a:solidFill>
                  <a:schemeClr val="dk2"/>
                </a:solidFill>
              </a:defRPr>
            </a:lvl3pPr>
            <a:lvl4pPr marL="1828800" lvl="3" indent="-342900" algn="l">
              <a:lnSpc>
                <a:spcPct val="94000"/>
              </a:lnSpc>
              <a:spcBef>
                <a:spcPts val="500"/>
              </a:spcBef>
              <a:spcAft>
                <a:spcPts val="0"/>
              </a:spcAft>
              <a:buClr>
                <a:schemeClr val="dk2"/>
              </a:buClr>
              <a:buSzPts val="1800"/>
              <a:buChar char="–"/>
              <a:defRPr>
                <a:solidFill>
                  <a:schemeClr val="dk2"/>
                </a:solidFill>
              </a:defRPr>
            </a:lvl4pPr>
            <a:lvl5pPr marL="2286000" lvl="4" indent="-330200" algn="l">
              <a:lnSpc>
                <a:spcPct val="94000"/>
              </a:lnSpc>
              <a:spcBef>
                <a:spcPts val="500"/>
              </a:spcBef>
              <a:spcAft>
                <a:spcPts val="0"/>
              </a:spcAft>
              <a:buClr>
                <a:schemeClr val="dk2"/>
              </a:buClr>
              <a:buSzPts val="1600"/>
              <a:buChar char="■"/>
              <a:defRPr>
                <a:solidFill>
                  <a:schemeClr val="dk2"/>
                </a:solidFill>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36" name="Google Shape;136;g1ee8d01f392_2_21"/>
          <p:cNvSpPr txBox="1">
            <a:spLocks noGrp="1"/>
          </p:cNvSpPr>
          <p:nvPr>
            <p:ph type="body" idx="3"/>
          </p:nvPr>
        </p:nvSpPr>
        <p:spPr>
          <a:xfrm>
            <a:off x="6525015" y="2340864"/>
            <a:ext cx="4443984" cy="823912"/>
          </a:xfrm>
          <a:prstGeom prst="rect">
            <a:avLst/>
          </a:prstGeom>
          <a:noFill/>
          <a:ln>
            <a:noFill/>
          </a:ln>
        </p:spPr>
        <p:txBody>
          <a:bodyPr spcFirstLastPara="1" wrap="square" lIns="91425" tIns="45700" rIns="91425" bIns="45700" anchor="b" anchorCtr="0">
            <a:noAutofit/>
          </a:bodyPr>
          <a:lstStyle>
            <a:lvl1pPr marL="457200" lvl="0" indent="-228600" algn="l">
              <a:lnSpc>
                <a:spcPct val="84000"/>
              </a:lnSpc>
              <a:spcBef>
                <a:spcPts val="0"/>
              </a:spcBef>
              <a:spcAft>
                <a:spcPts val="0"/>
              </a:spcAft>
              <a:buClr>
                <a:schemeClr val="dk2"/>
              </a:buClr>
              <a:buSzPts val="3000"/>
              <a:buNone/>
              <a:defRPr sz="3000" b="0">
                <a:solidFill>
                  <a:schemeClr val="dk2"/>
                </a:solidFill>
              </a:defRPr>
            </a:lvl1pPr>
            <a:lvl2pPr marL="914400" lvl="1" indent="-228600" algn="l">
              <a:lnSpc>
                <a:spcPct val="94000"/>
              </a:lnSpc>
              <a:spcBef>
                <a:spcPts val="500"/>
              </a:spcBef>
              <a:spcAft>
                <a:spcPts val="0"/>
              </a:spcAft>
              <a:buClr>
                <a:schemeClr val="dk2"/>
              </a:buClr>
              <a:buSzPts val="2000"/>
              <a:buNone/>
              <a:defRPr sz="2000" b="1"/>
            </a:lvl2pPr>
            <a:lvl3pPr marL="1371600" lvl="2" indent="-228600" algn="l">
              <a:lnSpc>
                <a:spcPct val="94000"/>
              </a:lnSpc>
              <a:spcBef>
                <a:spcPts val="500"/>
              </a:spcBef>
              <a:spcAft>
                <a:spcPts val="0"/>
              </a:spcAft>
              <a:buClr>
                <a:schemeClr val="dk2"/>
              </a:buClr>
              <a:buSzPts val="1800"/>
              <a:buNone/>
              <a:defRPr sz="1800" b="1"/>
            </a:lvl3pPr>
            <a:lvl4pPr marL="1828800" lvl="3" indent="-228600" algn="l">
              <a:lnSpc>
                <a:spcPct val="94000"/>
              </a:lnSpc>
              <a:spcBef>
                <a:spcPts val="500"/>
              </a:spcBef>
              <a:spcAft>
                <a:spcPts val="0"/>
              </a:spcAft>
              <a:buClr>
                <a:schemeClr val="dk2"/>
              </a:buClr>
              <a:buSzPts val="1600"/>
              <a:buNone/>
              <a:defRPr sz="1600" b="1"/>
            </a:lvl4pPr>
            <a:lvl5pPr marL="2286000" lvl="4" indent="-228600" algn="l">
              <a:lnSpc>
                <a:spcPct val="94000"/>
              </a:lnSpc>
              <a:spcBef>
                <a:spcPts val="500"/>
              </a:spcBef>
              <a:spcAft>
                <a:spcPts val="0"/>
              </a:spcAft>
              <a:buClr>
                <a:schemeClr val="dk2"/>
              </a:buClr>
              <a:buSzPts val="1600"/>
              <a:buNone/>
              <a:defRPr sz="1600" b="1"/>
            </a:lvl5pPr>
            <a:lvl6pPr marL="2743200" lvl="5" indent="-228600" algn="l">
              <a:lnSpc>
                <a:spcPct val="94000"/>
              </a:lnSpc>
              <a:spcBef>
                <a:spcPts val="500"/>
              </a:spcBef>
              <a:spcAft>
                <a:spcPts val="0"/>
              </a:spcAft>
              <a:buClr>
                <a:schemeClr val="dk2"/>
              </a:buClr>
              <a:buSzPts val="1600"/>
              <a:buNone/>
              <a:defRPr sz="1600" b="1"/>
            </a:lvl6pPr>
            <a:lvl7pPr marL="3200400" lvl="6" indent="-228600" algn="l">
              <a:lnSpc>
                <a:spcPct val="94000"/>
              </a:lnSpc>
              <a:spcBef>
                <a:spcPts val="500"/>
              </a:spcBef>
              <a:spcAft>
                <a:spcPts val="0"/>
              </a:spcAft>
              <a:buClr>
                <a:schemeClr val="dk2"/>
              </a:buClr>
              <a:buSzPts val="1600"/>
              <a:buNone/>
              <a:defRPr sz="1600" b="1"/>
            </a:lvl7pPr>
            <a:lvl8pPr marL="3657600" lvl="7" indent="-228600" algn="l">
              <a:lnSpc>
                <a:spcPct val="94000"/>
              </a:lnSpc>
              <a:spcBef>
                <a:spcPts val="500"/>
              </a:spcBef>
              <a:spcAft>
                <a:spcPts val="0"/>
              </a:spcAft>
              <a:buClr>
                <a:schemeClr val="dk2"/>
              </a:buClr>
              <a:buSzPts val="1600"/>
              <a:buNone/>
              <a:defRPr sz="1600" b="1"/>
            </a:lvl8pPr>
            <a:lvl9pPr marL="4114800" lvl="8" indent="-228600" algn="l">
              <a:lnSpc>
                <a:spcPct val="94000"/>
              </a:lnSpc>
              <a:spcBef>
                <a:spcPts val="500"/>
              </a:spcBef>
              <a:spcAft>
                <a:spcPts val="200"/>
              </a:spcAft>
              <a:buClr>
                <a:schemeClr val="dk2"/>
              </a:buClr>
              <a:buSzPts val="1600"/>
              <a:buNone/>
              <a:defRPr sz="1600" b="1"/>
            </a:lvl9pPr>
          </a:lstStyle>
          <a:p>
            <a:endParaRPr/>
          </a:p>
        </p:txBody>
      </p:sp>
      <p:sp>
        <p:nvSpPr>
          <p:cNvPr id="137" name="Google Shape;137;g1ee8d01f392_2_21"/>
          <p:cNvSpPr txBox="1">
            <a:spLocks noGrp="1"/>
          </p:cNvSpPr>
          <p:nvPr>
            <p:ph type="body" idx="4"/>
          </p:nvPr>
        </p:nvSpPr>
        <p:spPr>
          <a:xfrm>
            <a:off x="6525015" y="3305211"/>
            <a:ext cx="4443984" cy="256219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a:solidFill>
                  <a:schemeClr val="dk2"/>
                </a:solidFill>
              </a:defRPr>
            </a:lvl1pPr>
            <a:lvl2pPr marL="914400" lvl="1" indent="-355600" algn="l">
              <a:lnSpc>
                <a:spcPct val="94000"/>
              </a:lnSpc>
              <a:spcBef>
                <a:spcPts val="500"/>
              </a:spcBef>
              <a:spcAft>
                <a:spcPts val="0"/>
              </a:spcAft>
              <a:buClr>
                <a:schemeClr val="dk2"/>
              </a:buClr>
              <a:buSzPts val="2000"/>
              <a:buChar char="–"/>
              <a:defRPr>
                <a:solidFill>
                  <a:schemeClr val="dk2"/>
                </a:solidFill>
              </a:defRPr>
            </a:lvl2pPr>
            <a:lvl3pPr marL="1371600" lvl="2" indent="-342900" algn="l">
              <a:lnSpc>
                <a:spcPct val="94000"/>
              </a:lnSpc>
              <a:spcBef>
                <a:spcPts val="500"/>
              </a:spcBef>
              <a:spcAft>
                <a:spcPts val="0"/>
              </a:spcAft>
              <a:buClr>
                <a:schemeClr val="dk2"/>
              </a:buClr>
              <a:buSzPts val="1800"/>
              <a:buChar char="■"/>
              <a:defRPr>
                <a:solidFill>
                  <a:schemeClr val="dk2"/>
                </a:solidFill>
              </a:defRPr>
            </a:lvl3pPr>
            <a:lvl4pPr marL="1828800" lvl="3" indent="-342900" algn="l">
              <a:lnSpc>
                <a:spcPct val="94000"/>
              </a:lnSpc>
              <a:spcBef>
                <a:spcPts val="500"/>
              </a:spcBef>
              <a:spcAft>
                <a:spcPts val="0"/>
              </a:spcAft>
              <a:buClr>
                <a:schemeClr val="dk2"/>
              </a:buClr>
              <a:buSzPts val="1800"/>
              <a:buChar char="–"/>
              <a:defRPr>
                <a:solidFill>
                  <a:schemeClr val="dk2"/>
                </a:solidFill>
              </a:defRPr>
            </a:lvl4pPr>
            <a:lvl5pPr marL="2286000" lvl="4" indent="-330200" algn="l">
              <a:lnSpc>
                <a:spcPct val="94000"/>
              </a:lnSpc>
              <a:spcBef>
                <a:spcPts val="500"/>
              </a:spcBef>
              <a:spcAft>
                <a:spcPts val="0"/>
              </a:spcAft>
              <a:buClr>
                <a:schemeClr val="dk2"/>
              </a:buClr>
              <a:buSzPts val="1600"/>
              <a:buChar char="■"/>
              <a:defRPr>
                <a:solidFill>
                  <a:schemeClr val="dk2"/>
                </a:solidFill>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38" name="Google Shape;138;g1ee8d01f392_2_21"/>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g1ee8d01f392_2_21"/>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0" name="Google Shape;140;g1ee8d01f392_2_21"/>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141" name="Google Shape;141;g1ee8d01f392_2_21"/>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pic>
        <p:nvPicPr>
          <p:cNvPr id="142" name="Google Shape;142;g1ee8d01f392_2_21"/>
          <p:cNvPicPr preferRelativeResize="0"/>
          <p:nvPr/>
        </p:nvPicPr>
        <p:blipFill rotWithShape="1">
          <a:blip r:embed="rId2">
            <a:alphaModFix/>
          </a:blip>
          <a:srcRect/>
          <a:stretch/>
        </p:blipFill>
        <p:spPr>
          <a:xfrm>
            <a:off x="10377555" y="5226795"/>
            <a:ext cx="1562816" cy="1562072"/>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bg>
      <p:bgPr>
        <a:solidFill>
          <a:schemeClr val="lt1"/>
        </a:solidFill>
        <a:effectLst/>
      </p:bgPr>
    </p:bg>
    <p:spTree>
      <p:nvGrpSpPr>
        <p:cNvPr id="1" name="Shape 143"/>
        <p:cNvGrpSpPr/>
        <p:nvPr/>
      </p:nvGrpSpPr>
      <p:grpSpPr>
        <a:xfrm>
          <a:off x="0" y="0"/>
          <a:ext cx="0" cy="0"/>
          <a:chOff x="0" y="0"/>
          <a:chExt cx="0" cy="0"/>
        </a:xfrm>
      </p:grpSpPr>
      <p:sp>
        <p:nvSpPr>
          <p:cNvPr id="144" name="Google Shape;144;g1ee8d01f392_2_44" title="Background Shape"/>
          <p:cNvSpPr/>
          <p:nvPr/>
        </p:nvSpPr>
        <p:spPr>
          <a:xfrm>
            <a:off x="0" y="376"/>
            <a:ext cx="5303520" cy="6857624"/>
          </a:xfrm>
          <a:prstGeom prst="rect">
            <a:avLst/>
          </a:prstGeom>
          <a:solidFill>
            <a:srgbClr val="101D4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 name="Google Shape;145;g1ee8d01f392_2_44"/>
          <p:cNvSpPr txBox="1">
            <a:spLocks noGrp="1"/>
          </p:cNvSpPr>
          <p:nvPr>
            <p:ph type="title"/>
          </p:nvPr>
        </p:nvSpPr>
        <p:spPr>
          <a:xfrm>
            <a:off x="723900" y="239584"/>
            <a:ext cx="3855720" cy="2604100"/>
          </a:xfrm>
          <a:prstGeom prst="rect">
            <a:avLst/>
          </a:prstGeom>
          <a:noFill/>
          <a:ln>
            <a:noFill/>
          </a:ln>
        </p:spPr>
        <p:txBody>
          <a:bodyPr spcFirstLastPara="1" wrap="square" lIns="91425" tIns="45700" rIns="91425" bIns="45700" anchor="t" anchorCtr="0">
            <a:normAutofit/>
          </a:bodyPr>
          <a:lstStyle>
            <a:lvl1pPr marR="0" lvl="0" algn="l" rtl="0">
              <a:lnSpc>
                <a:spcPct val="84000"/>
              </a:lnSpc>
              <a:spcBef>
                <a:spcPts val="0"/>
              </a:spcBef>
              <a:spcAft>
                <a:spcPts val="0"/>
              </a:spcAft>
              <a:buClr>
                <a:schemeClr val="lt1"/>
              </a:buClr>
              <a:buSzPts val="4800"/>
              <a:buFont typeface="Libre Franklin"/>
              <a:buNone/>
              <a:defRPr sz="4800" b="0" i="0" u="none" strike="noStrike" cap="none">
                <a:solidFill>
                  <a:schemeClr val="lt1"/>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46" name="Google Shape;146;g1ee8d01f392_2_44"/>
          <p:cNvSpPr>
            <a:spLocks noGrp="1"/>
          </p:cNvSpPr>
          <p:nvPr>
            <p:ph type="pic" idx="2"/>
          </p:nvPr>
        </p:nvSpPr>
        <p:spPr>
          <a:xfrm>
            <a:off x="6027422" y="239584"/>
            <a:ext cx="5275415" cy="5432348"/>
          </a:xfrm>
          <a:prstGeom prst="rect">
            <a:avLst/>
          </a:prstGeom>
          <a:noFill/>
          <a:ln>
            <a:noFill/>
          </a:ln>
        </p:spPr>
      </p:sp>
      <p:sp>
        <p:nvSpPr>
          <p:cNvPr id="147" name="Google Shape;147;g1ee8d01f392_2_44"/>
          <p:cNvSpPr txBox="1">
            <a:spLocks noGrp="1"/>
          </p:cNvSpPr>
          <p:nvPr>
            <p:ph type="body" idx="1"/>
          </p:nvPr>
        </p:nvSpPr>
        <p:spPr>
          <a:xfrm>
            <a:off x="723900" y="2855968"/>
            <a:ext cx="3855720" cy="3011432"/>
          </a:xfrm>
          <a:prstGeom prst="rect">
            <a:avLst/>
          </a:prstGeom>
          <a:noFill/>
          <a:ln>
            <a:noFill/>
          </a:ln>
        </p:spPr>
        <p:txBody>
          <a:bodyPr spcFirstLastPara="1" wrap="square" lIns="91425" tIns="45700" rIns="91425" bIns="45700" anchor="t" anchorCtr="0">
            <a:normAutofit/>
          </a:bodyPr>
          <a:lstStyle>
            <a:lvl1pPr marL="457200" lvl="0" indent="-228600" algn="l">
              <a:lnSpc>
                <a:spcPct val="113000"/>
              </a:lnSpc>
              <a:spcBef>
                <a:spcPts val="0"/>
              </a:spcBef>
              <a:spcAft>
                <a:spcPts val="0"/>
              </a:spcAft>
              <a:buClr>
                <a:schemeClr val="lt1"/>
              </a:buClr>
              <a:buSzPts val="1600"/>
              <a:buNone/>
              <a:defRPr sz="1600">
                <a:solidFill>
                  <a:schemeClr val="lt1"/>
                </a:solidFill>
              </a:defRPr>
            </a:lvl1pPr>
            <a:lvl2pPr marL="914400" lvl="1" indent="-228600" algn="l">
              <a:lnSpc>
                <a:spcPct val="94000"/>
              </a:lnSpc>
              <a:spcBef>
                <a:spcPts val="1500"/>
              </a:spcBef>
              <a:spcAft>
                <a:spcPts val="0"/>
              </a:spcAft>
              <a:buClr>
                <a:schemeClr val="dk2"/>
              </a:buClr>
              <a:buSzPts val="1400"/>
              <a:buNone/>
              <a:defRPr sz="1400"/>
            </a:lvl2pPr>
            <a:lvl3pPr marL="1371600" lvl="2" indent="-228600" algn="l">
              <a:lnSpc>
                <a:spcPct val="94000"/>
              </a:lnSpc>
              <a:spcBef>
                <a:spcPts val="500"/>
              </a:spcBef>
              <a:spcAft>
                <a:spcPts val="0"/>
              </a:spcAft>
              <a:buClr>
                <a:schemeClr val="dk2"/>
              </a:buClr>
              <a:buSzPts val="1200"/>
              <a:buNone/>
              <a:defRPr sz="1200"/>
            </a:lvl3pPr>
            <a:lvl4pPr marL="1828800" lvl="3" indent="-228600" algn="l">
              <a:lnSpc>
                <a:spcPct val="94000"/>
              </a:lnSpc>
              <a:spcBef>
                <a:spcPts val="500"/>
              </a:spcBef>
              <a:spcAft>
                <a:spcPts val="0"/>
              </a:spcAft>
              <a:buClr>
                <a:schemeClr val="dk2"/>
              </a:buClr>
              <a:buSzPts val="1000"/>
              <a:buNone/>
              <a:defRPr sz="1000"/>
            </a:lvl4pPr>
            <a:lvl5pPr marL="2286000" lvl="4" indent="-228600" algn="l">
              <a:lnSpc>
                <a:spcPct val="94000"/>
              </a:lnSpc>
              <a:spcBef>
                <a:spcPts val="500"/>
              </a:spcBef>
              <a:spcAft>
                <a:spcPts val="0"/>
              </a:spcAft>
              <a:buClr>
                <a:schemeClr val="dk2"/>
              </a:buClr>
              <a:buSzPts val="1000"/>
              <a:buNone/>
              <a:defRPr sz="1000"/>
            </a:lvl5pPr>
            <a:lvl6pPr marL="2743200" lvl="5" indent="-228600" algn="l">
              <a:lnSpc>
                <a:spcPct val="94000"/>
              </a:lnSpc>
              <a:spcBef>
                <a:spcPts val="500"/>
              </a:spcBef>
              <a:spcAft>
                <a:spcPts val="0"/>
              </a:spcAft>
              <a:buClr>
                <a:schemeClr val="dk2"/>
              </a:buClr>
              <a:buSzPts val="1000"/>
              <a:buNone/>
              <a:defRPr sz="1000"/>
            </a:lvl6pPr>
            <a:lvl7pPr marL="3200400" lvl="6" indent="-228600" algn="l">
              <a:lnSpc>
                <a:spcPct val="94000"/>
              </a:lnSpc>
              <a:spcBef>
                <a:spcPts val="500"/>
              </a:spcBef>
              <a:spcAft>
                <a:spcPts val="0"/>
              </a:spcAft>
              <a:buClr>
                <a:schemeClr val="dk2"/>
              </a:buClr>
              <a:buSzPts val="1000"/>
              <a:buNone/>
              <a:defRPr sz="1000"/>
            </a:lvl7pPr>
            <a:lvl8pPr marL="3657600" lvl="7" indent="-228600" algn="l">
              <a:lnSpc>
                <a:spcPct val="94000"/>
              </a:lnSpc>
              <a:spcBef>
                <a:spcPts val="500"/>
              </a:spcBef>
              <a:spcAft>
                <a:spcPts val="0"/>
              </a:spcAft>
              <a:buClr>
                <a:schemeClr val="dk2"/>
              </a:buClr>
              <a:buSzPts val="1000"/>
              <a:buNone/>
              <a:defRPr sz="1000"/>
            </a:lvl8pPr>
            <a:lvl9pPr marL="4114800" lvl="8" indent="-228600" algn="l">
              <a:lnSpc>
                <a:spcPct val="94000"/>
              </a:lnSpc>
              <a:spcBef>
                <a:spcPts val="500"/>
              </a:spcBef>
              <a:spcAft>
                <a:spcPts val="200"/>
              </a:spcAft>
              <a:buClr>
                <a:schemeClr val="dk2"/>
              </a:buClr>
              <a:buSzPts val="1000"/>
              <a:buNone/>
              <a:defRPr sz="1000"/>
            </a:lvl9pPr>
          </a:lstStyle>
          <a:p>
            <a:endParaRPr/>
          </a:p>
        </p:txBody>
      </p:sp>
      <p:sp>
        <p:nvSpPr>
          <p:cNvPr id="148" name="Google Shape;148;g1ee8d01f392_2_44"/>
          <p:cNvSpPr txBox="1">
            <a:spLocks noGrp="1"/>
          </p:cNvSpPr>
          <p:nvPr>
            <p:ph type="dt" idx="10"/>
          </p:nvPr>
        </p:nvSpPr>
        <p:spPr>
          <a:xfrm>
            <a:off x="723902" y="6453386"/>
            <a:ext cx="1204572"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9" name="Google Shape;149;g1ee8d01f392_2_44"/>
          <p:cNvSpPr txBox="1">
            <a:spLocks noGrp="1"/>
          </p:cNvSpPr>
          <p:nvPr>
            <p:ph type="ftr" idx="11"/>
          </p:nvPr>
        </p:nvSpPr>
        <p:spPr>
          <a:xfrm>
            <a:off x="2205945" y="6453386"/>
            <a:ext cx="2373675"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0" name="Google Shape;150;g1ee8d01f392_2_44"/>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151" name="Google Shape;151;g1ee8d01f392_2_44"/>
          <p:cNvSpPr/>
          <p:nvPr/>
        </p:nvSpPr>
        <p:spPr>
          <a:xfrm rot="10800000">
            <a:off x="6030402" y="23958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g1ee8d01f392_2_44"/>
          <p:cNvSpPr/>
          <p:nvPr/>
        </p:nvSpPr>
        <p:spPr>
          <a:xfrm>
            <a:off x="10659421" y="480600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53" name="Google Shape;153;g1ee8d01f392_2_44"/>
          <p:cNvPicPr preferRelativeResize="0"/>
          <p:nvPr/>
        </p:nvPicPr>
        <p:blipFill rotWithShape="1">
          <a:blip r:embed="rId2">
            <a:alphaModFix/>
          </a:blip>
          <a:srcRect/>
          <a:stretch/>
        </p:blipFill>
        <p:spPr>
          <a:xfrm>
            <a:off x="10650784" y="5570332"/>
            <a:ext cx="1562816" cy="1562072"/>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1_Picture with Caption">
  <p:cSld name="1_Picture with Caption">
    <p:bg>
      <p:bgPr>
        <a:solidFill>
          <a:schemeClr val="lt1"/>
        </a:solidFill>
        <a:effectLst/>
      </p:bgPr>
    </p:bg>
    <p:spTree>
      <p:nvGrpSpPr>
        <p:cNvPr id="1" name="Shape 154"/>
        <p:cNvGrpSpPr/>
        <p:nvPr/>
      </p:nvGrpSpPr>
      <p:grpSpPr>
        <a:xfrm>
          <a:off x="0" y="0"/>
          <a:ext cx="0" cy="0"/>
          <a:chOff x="0" y="0"/>
          <a:chExt cx="0" cy="0"/>
        </a:xfrm>
      </p:grpSpPr>
      <p:sp>
        <p:nvSpPr>
          <p:cNvPr id="155" name="Google Shape;155;g1ee8d01f392_2_55" title="Background Shape"/>
          <p:cNvSpPr/>
          <p:nvPr/>
        </p:nvSpPr>
        <p:spPr>
          <a:xfrm>
            <a:off x="0" y="376"/>
            <a:ext cx="5303520" cy="6857624"/>
          </a:xfrm>
          <a:prstGeom prst="rect">
            <a:avLst/>
          </a:prstGeom>
          <a:solidFill>
            <a:srgbClr val="101D4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g1ee8d01f392_2_55"/>
          <p:cNvSpPr txBox="1">
            <a:spLocks noGrp="1"/>
          </p:cNvSpPr>
          <p:nvPr>
            <p:ph type="title"/>
          </p:nvPr>
        </p:nvSpPr>
        <p:spPr>
          <a:xfrm>
            <a:off x="723900" y="239584"/>
            <a:ext cx="3855720" cy="2604100"/>
          </a:xfrm>
          <a:prstGeom prst="rect">
            <a:avLst/>
          </a:prstGeom>
          <a:noFill/>
          <a:ln>
            <a:noFill/>
          </a:ln>
        </p:spPr>
        <p:txBody>
          <a:bodyPr spcFirstLastPara="1" wrap="square" lIns="91425" tIns="45700" rIns="91425" bIns="45700" anchor="t" anchorCtr="0">
            <a:normAutofit/>
          </a:bodyPr>
          <a:lstStyle>
            <a:lvl1pPr marR="0" lvl="0" algn="l" rtl="0">
              <a:lnSpc>
                <a:spcPct val="84000"/>
              </a:lnSpc>
              <a:spcBef>
                <a:spcPts val="0"/>
              </a:spcBef>
              <a:spcAft>
                <a:spcPts val="0"/>
              </a:spcAft>
              <a:buClr>
                <a:schemeClr val="lt1"/>
              </a:buClr>
              <a:buSzPts val="4800"/>
              <a:buFont typeface="Libre Franklin"/>
              <a:buNone/>
              <a:defRPr sz="4800" b="0" i="0" u="none" strike="noStrike" cap="none">
                <a:solidFill>
                  <a:schemeClr val="lt1"/>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57" name="Google Shape;157;g1ee8d01f392_2_55"/>
          <p:cNvSpPr txBox="1">
            <a:spLocks noGrp="1"/>
          </p:cNvSpPr>
          <p:nvPr>
            <p:ph type="body" idx="1"/>
          </p:nvPr>
        </p:nvSpPr>
        <p:spPr>
          <a:xfrm>
            <a:off x="723900" y="2855968"/>
            <a:ext cx="3855720" cy="3011432"/>
          </a:xfrm>
          <a:prstGeom prst="rect">
            <a:avLst/>
          </a:prstGeom>
          <a:noFill/>
          <a:ln>
            <a:noFill/>
          </a:ln>
        </p:spPr>
        <p:txBody>
          <a:bodyPr spcFirstLastPara="1" wrap="square" lIns="91425" tIns="45700" rIns="91425" bIns="45700" anchor="t" anchorCtr="0">
            <a:normAutofit/>
          </a:bodyPr>
          <a:lstStyle>
            <a:lvl1pPr marL="457200" lvl="0" indent="-228600" algn="l">
              <a:lnSpc>
                <a:spcPct val="113000"/>
              </a:lnSpc>
              <a:spcBef>
                <a:spcPts val="0"/>
              </a:spcBef>
              <a:spcAft>
                <a:spcPts val="0"/>
              </a:spcAft>
              <a:buClr>
                <a:schemeClr val="lt1"/>
              </a:buClr>
              <a:buSzPts val="1600"/>
              <a:buNone/>
              <a:defRPr sz="1600">
                <a:solidFill>
                  <a:schemeClr val="lt1"/>
                </a:solidFill>
              </a:defRPr>
            </a:lvl1pPr>
            <a:lvl2pPr marL="914400" lvl="1" indent="-228600" algn="l">
              <a:lnSpc>
                <a:spcPct val="94000"/>
              </a:lnSpc>
              <a:spcBef>
                <a:spcPts val="1500"/>
              </a:spcBef>
              <a:spcAft>
                <a:spcPts val="0"/>
              </a:spcAft>
              <a:buClr>
                <a:schemeClr val="dk2"/>
              </a:buClr>
              <a:buSzPts val="1400"/>
              <a:buNone/>
              <a:defRPr sz="1400"/>
            </a:lvl2pPr>
            <a:lvl3pPr marL="1371600" lvl="2" indent="-228600" algn="l">
              <a:lnSpc>
                <a:spcPct val="94000"/>
              </a:lnSpc>
              <a:spcBef>
                <a:spcPts val="500"/>
              </a:spcBef>
              <a:spcAft>
                <a:spcPts val="0"/>
              </a:spcAft>
              <a:buClr>
                <a:schemeClr val="dk2"/>
              </a:buClr>
              <a:buSzPts val="1200"/>
              <a:buNone/>
              <a:defRPr sz="1200"/>
            </a:lvl3pPr>
            <a:lvl4pPr marL="1828800" lvl="3" indent="-228600" algn="l">
              <a:lnSpc>
                <a:spcPct val="94000"/>
              </a:lnSpc>
              <a:spcBef>
                <a:spcPts val="500"/>
              </a:spcBef>
              <a:spcAft>
                <a:spcPts val="0"/>
              </a:spcAft>
              <a:buClr>
                <a:schemeClr val="dk2"/>
              </a:buClr>
              <a:buSzPts val="1000"/>
              <a:buNone/>
              <a:defRPr sz="1000"/>
            </a:lvl4pPr>
            <a:lvl5pPr marL="2286000" lvl="4" indent="-228600" algn="l">
              <a:lnSpc>
                <a:spcPct val="94000"/>
              </a:lnSpc>
              <a:spcBef>
                <a:spcPts val="500"/>
              </a:spcBef>
              <a:spcAft>
                <a:spcPts val="0"/>
              </a:spcAft>
              <a:buClr>
                <a:schemeClr val="dk2"/>
              </a:buClr>
              <a:buSzPts val="1000"/>
              <a:buNone/>
              <a:defRPr sz="1000"/>
            </a:lvl5pPr>
            <a:lvl6pPr marL="2743200" lvl="5" indent="-228600" algn="l">
              <a:lnSpc>
                <a:spcPct val="94000"/>
              </a:lnSpc>
              <a:spcBef>
                <a:spcPts val="500"/>
              </a:spcBef>
              <a:spcAft>
                <a:spcPts val="0"/>
              </a:spcAft>
              <a:buClr>
                <a:schemeClr val="dk2"/>
              </a:buClr>
              <a:buSzPts val="1000"/>
              <a:buNone/>
              <a:defRPr sz="1000"/>
            </a:lvl6pPr>
            <a:lvl7pPr marL="3200400" lvl="6" indent="-228600" algn="l">
              <a:lnSpc>
                <a:spcPct val="94000"/>
              </a:lnSpc>
              <a:spcBef>
                <a:spcPts val="500"/>
              </a:spcBef>
              <a:spcAft>
                <a:spcPts val="0"/>
              </a:spcAft>
              <a:buClr>
                <a:schemeClr val="dk2"/>
              </a:buClr>
              <a:buSzPts val="1000"/>
              <a:buNone/>
              <a:defRPr sz="1000"/>
            </a:lvl7pPr>
            <a:lvl8pPr marL="3657600" lvl="7" indent="-228600" algn="l">
              <a:lnSpc>
                <a:spcPct val="94000"/>
              </a:lnSpc>
              <a:spcBef>
                <a:spcPts val="500"/>
              </a:spcBef>
              <a:spcAft>
                <a:spcPts val="0"/>
              </a:spcAft>
              <a:buClr>
                <a:schemeClr val="dk2"/>
              </a:buClr>
              <a:buSzPts val="1000"/>
              <a:buNone/>
              <a:defRPr sz="1000"/>
            </a:lvl8pPr>
            <a:lvl9pPr marL="4114800" lvl="8" indent="-228600" algn="l">
              <a:lnSpc>
                <a:spcPct val="94000"/>
              </a:lnSpc>
              <a:spcBef>
                <a:spcPts val="500"/>
              </a:spcBef>
              <a:spcAft>
                <a:spcPts val="200"/>
              </a:spcAft>
              <a:buClr>
                <a:schemeClr val="dk2"/>
              </a:buClr>
              <a:buSzPts val="1000"/>
              <a:buNone/>
              <a:defRPr sz="1000"/>
            </a:lvl9pPr>
          </a:lstStyle>
          <a:p>
            <a:endParaRPr/>
          </a:p>
        </p:txBody>
      </p:sp>
      <p:sp>
        <p:nvSpPr>
          <p:cNvPr id="158" name="Google Shape;158;g1ee8d01f392_2_55"/>
          <p:cNvSpPr txBox="1">
            <a:spLocks noGrp="1"/>
          </p:cNvSpPr>
          <p:nvPr>
            <p:ph type="dt" idx="10"/>
          </p:nvPr>
        </p:nvSpPr>
        <p:spPr>
          <a:xfrm>
            <a:off x="723902" y="6453386"/>
            <a:ext cx="1204572"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9" name="Google Shape;159;g1ee8d01f392_2_55"/>
          <p:cNvSpPr txBox="1">
            <a:spLocks noGrp="1"/>
          </p:cNvSpPr>
          <p:nvPr>
            <p:ph type="ftr" idx="11"/>
          </p:nvPr>
        </p:nvSpPr>
        <p:spPr>
          <a:xfrm>
            <a:off x="2205945" y="6453386"/>
            <a:ext cx="2373675"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0" name="Google Shape;160;g1ee8d01f392_2_55"/>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161" name="Google Shape;161;g1ee8d01f392_2_55"/>
          <p:cNvSpPr/>
          <p:nvPr/>
        </p:nvSpPr>
        <p:spPr>
          <a:xfrm rot="10800000">
            <a:off x="6030402" y="23958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2" name="Google Shape;162;g1ee8d01f392_2_55"/>
          <p:cNvSpPr/>
          <p:nvPr/>
        </p:nvSpPr>
        <p:spPr>
          <a:xfrm>
            <a:off x="10659421" y="480600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 name="Google Shape;163;g1ee8d01f392_2_55"/>
          <p:cNvSpPr txBox="1">
            <a:spLocks noGrp="1"/>
          </p:cNvSpPr>
          <p:nvPr>
            <p:ph type="body" idx="2"/>
          </p:nvPr>
        </p:nvSpPr>
        <p:spPr>
          <a:xfrm>
            <a:off x="6027420" y="256062"/>
            <a:ext cx="5212080" cy="541587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sz="2000"/>
            </a:lvl1pPr>
            <a:lvl2pPr marL="914400" lvl="1" indent="-355600" algn="l">
              <a:lnSpc>
                <a:spcPct val="94000"/>
              </a:lnSpc>
              <a:spcBef>
                <a:spcPts val="500"/>
              </a:spcBef>
              <a:spcAft>
                <a:spcPts val="0"/>
              </a:spcAft>
              <a:buClr>
                <a:schemeClr val="dk2"/>
              </a:buClr>
              <a:buSzPts val="2000"/>
              <a:buChar char="–"/>
              <a:defRPr sz="2000"/>
            </a:lvl2pPr>
            <a:lvl3pPr marL="1371600" lvl="2" indent="-342900" algn="l">
              <a:lnSpc>
                <a:spcPct val="94000"/>
              </a:lnSpc>
              <a:spcBef>
                <a:spcPts val="500"/>
              </a:spcBef>
              <a:spcAft>
                <a:spcPts val="0"/>
              </a:spcAft>
              <a:buClr>
                <a:schemeClr val="dk2"/>
              </a:buClr>
              <a:buSzPts val="1800"/>
              <a:buChar char="■"/>
              <a:defRPr sz="1800"/>
            </a:lvl3pPr>
            <a:lvl4pPr marL="1828800" lvl="3" indent="-342900" algn="l">
              <a:lnSpc>
                <a:spcPct val="94000"/>
              </a:lnSpc>
              <a:spcBef>
                <a:spcPts val="500"/>
              </a:spcBef>
              <a:spcAft>
                <a:spcPts val="0"/>
              </a:spcAft>
              <a:buClr>
                <a:schemeClr val="dk2"/>
              </a:buClr>
              <a:buSzPts val="1800"/>
              <a:buChar char="–"/>
              <a:defRPr sz="1800"/>
            </a:lvl4pPr>
            <a:lvl5pPr marL="2286000" lvl="4" indent="-330200" algn="l">
              <a:lnSpc>
                <a:spcPct val="94000"/>
              </a:lnSpc>
              <a:spcBef>
                <a:spcPts val="500"/>
              </a:spcBef>
              <a:spcAft>
                <a:spcPts val="0"/>
              </a:spcAft>
              <a:buClr>
                <a:schemeClr val="dk2"/>
              </a:buClr>
              <a:buSzPts val="1600"/>
              <a:buChar char="■"/>
              <a:defRPr sz="1600"/>
            </a:lvl5pPr>
            <a:lvl6pPr marL="2743200" lvl="5" indent="-330200" algn="l">
              <a:lnSpc>
                <a:spcPct val="94000"/>
              </a:lnSpc>
              <a:spcBef>
                <a:spcPts val="500"/>
              </a:spcBef>
              <a:spcAft>
                <a:spcPts val="0"/>
              </a:spcAft>
              <a:buClr>
                <a:schemeClr val="dk2"/>
              </a:buClr>
              <a:buSzPts val="1600"/>
              <a:buChar char="–"/>
              <a:defRPr sz="1600"/>
            </a:lvl6pPr>
            <a:lvl7pPr marL="3200400" lvl="6" indent="-330200" algn="l">
              <a:lnSpc>
                <a:spcPct val="94000"/>
              </a:lnSpc>
              <a:spcBef>
                <a:spcPts val="500"/>
              </a:spcBef>
              <a:spcAft>
                <a:spcPts val="0"/>
              </a:spcAft>
              <a:buClr>
                <a:schemeClr val="dk2"/>
              </a:buClr>
              <a:buSzPts val="1600"/>
              <a:buChar char="■"/>
              <a:defRPr sz="1600"/>
            </a:lvl7pPr>
            <a:lvl8pPr marL="3657600" lvl="7" indent="-330200" algn="l">
              <a:lnSpc>
                <a:spcPct val="94000"/>
              </a:lnSpc>
              <a:spcBef>
                <a:spcPts val="500"/>
              </a:spcBef>
              <a:spcAft>
                <a:spcPts val="0"/>
              </a:spcAft>
              <a:buClr>
                <a:schemeClr val="dk2"/>
              </a:buClr>
              <a:buSzPts val="1600"/>
              <a:buChar char="–"/>
              <a:defRPr sz="1600"/>
            </a:lvl8pPr>
            <a:lvl9pPr marL="4114800" lvl="8" indent="-330200" algn="l">
              <a:lnSpc>
                <a:spcPct val="94000"/>
              </a:lnSpc>
              <a:spcBef>
                <a:spcPts val="500"/>
              </a:spcBef>
              <a:spcAft>
                <a:spcPts val="200"/>
              </a:spcAft>
              <a:buClr>
                <a:schemeClr val="dk2"/>
              </a:buClr>
              <a:buSzPts val="1600"/>
              <a:buChar char="■"/>
              <a:defRPr sz="1600"/>
            </a:lvl9pPr>
          </a:lstStyle>
          <a:p>
            <a:endParaRPr/>
          </a:p>
        </p:txBody>
      </p:sp>
      <p:pic>
        <p:nvPicPr>
          <p:cNvPr id="164" name="Google Shape;164;g1ee8d01f392_2_55"/>
          <p:cNvPicPr preferRelativeResize="0"/>
          <p:nvPr/>
        </p:nvPicPr>
        <p:blipFill rotWithShape="1">
          <a:blip r:embed="rId2">
            <a:alphaModFix/>
          </a:blip>
          <a:srcRect/>
          <a:stretch/>
        </p:blipFill>
        <p:spPr>
          <a:xfrm>
            <a:off x="10650784" y="5570332"/>
            <a:ext cx="1562816" cy="156207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Title Only">
  <p:cSld name="Title Only">
    <p:bg>
      <p:bgPr>
        <a:solidFill>
          <a:srgbClr val="101D49"/>
        </a:solidFill>
        <a:effectLst/>
      </p:bgPr>
    </p:bg>
    <p:spTree>
      <p:nvGrpSpPr>
        <p:cNvPr id="1" name="Shape 165"/>
        <p:cNvGrpSpPr/>
        <p:nvPr/>
      </p:nvGrpSpPr>
      <p:grpSpPr>
        <a:xfrm>
          <a:off x="0" y="0"/>
          <a:ext cx="0" cy="0"/>
          <a:chOff x="0" y="0"/>
          <a:chExt cx="0" cy="0"/>
        </a:xfrm>
      </p:grpSpPr>
      <p:sp>
        <p:nvSpPr>
          <p:cNvPr id="166" name="Google Shape;166;g1ee8d01f392_2_66"/>
          <p:cNvSpPr/>
          <p:nvPr/>
        </p:nvSpPr>
        <p:spPr>
          <a:xfrm>
            <a:off x="3" y="685804"/>
            <a:ext cx="10972799" cy="1044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ibre Franklin"/>
              <a:ea typeface="Libre Franklin"/>
              <a:cs typeface="Libre Franklin"/>
              <a:sym typeface="Libre Franklin"/>
            </a:endParaRPr>
          </a:p>
        </p:txBody>
      </p:sp>
      <p:sp>
        <p:nvSpPr>
          <p:cNvPr id="167" name="Google Shape;167;g1ee8d01f392_2_66"/>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8" name="Google Shape;168;g1ee8d01f392_2_66"/>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9" name="Google Shape;169;g1ee8d01f392_2_66"/>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170" name="Google Shape;170;g1ee8d01f392_2_66"/>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pic>
        <p:nvPicPr>
          <p:cNvPr id="171" name="Google Shape;171;g1ee8d01f392_2_66"/>
          <p:cNvPicPr preferRelativeResize="0"/>
          <p:nvPr/>
        </p:nvPicPr>
        <p:blipFill rotWithShape="1">
          <a:blip r:embed="rId2">
            <a:alphaModFix/>
          </a:blip>
          <a:srcRect/>
          <a:stretch/>
        </p:blipFill>
        <p:spPr>
          <a:xfrm>
            <a:off x="10206853" y="5620408"/>
            <a:ext cx="1985147" cy="95196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1_Title Only">
  <p:cSld name="1_Title Only">
    <p:bg>
      <p:bgPr>
        <a:solidFill>
          <a:srgbClr val="101D49"/>
        </a:solidFill>
        <a:effectLst/>
      </p:bgPr>
    </p:bg>
    <p:spTree>
      <p:nvGrpSpPr>
        <p:cNvPr id="1" name="Shape 172"/>
        <p:cNvGrpSpPr/>
        <p:nvPr/>
      </p:nvGrpSpPr>
      <p:grpSpPr>
        <a:xfrm>
          <a:off x="0" y="0"/>
          <a:ext cx="0" cy="0"/>
          <a:chOff x="0" y="0"/>
          <a:chExt cx="0" cy="0"/>
        </a:xfrm>
      </p:grpSpPr>
      <p:sp>
        <p:nvSpPr>
          <p:cNvPr id="173" name="Google Shape;173;g1ee8d01f392_2_73"/>
          <p:cNvSpPr/>
          <p:nvPr/>
        </p:nvSpPr>
        <p:spPr>
          <a:xfrm>
            <a:off x="3" y="685804"/>
            <a:ext cx="10972799" cy="1044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ibre Franklin"/>
              <a:ea typeface="Libre Franklin"/>
              <a:cs typeface="Libre Franklin"/>
              <a:sym typeface="Libre Franklin"/>
            </a:endParaRPr>
          </a:p>
        </p:txBody>
      </p:sp>
      <p:sp>
        <p:nvSpPr>
          <p:cNvPr id="174" name="Google Shape;174;g1ee8d01f392_2_73"/>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5" name="Google Shape;175;g1ee8d01f392_2_73"/>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6" name="Google Shape;176;g1ee8d01f392_2_73"/>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177" name="Google Shape;177;g1ee8d01f392_2_73"/>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pic>
        <p:nvPicPr>
          <p:cNvPr id="178" name="Google Shape;178;g1ee8d01f392_2_73"/>
          <p:cNvPicPr preferRelativeResize="0"/>
          <p:nvPr/>
        </p:nvPicPr>
        <p:blipFill rotWithShape="1">
          <a:blip r:embed="rId2">
            <a:alphaModFix/>
          </a:blip>
          <a:srcRect/>
          <a:stretch/>
        </p:blipFill>
        <p:spPr>
          <a:xfrm>
            <a:off x="1326995" y="2124299"/>
            <a:ext cx="1171639" cy="1171639"/>
          </a:xfrm>
          <a:prstGeom prst="rect">
            <a:avLst/>
          </a:prstGeom>
          <a:noFill/>
          <a:ln>
            <a:noFill/>
          </a:ln>
        </p:spPr>
      </p:pic>
      <p:pic>
        <p:nvPicPr>
          <p:cNvPr id="179" name="Google Shape;179;g1ee8d01f392_2_73"/>
          <p:cNvPicPr preferRelativeResize="0"/>
          <p:nvPr/>
        </p:nvPicPr>
        <p:blipFill rotWithShape="1">
          <a:blip r:embed="rId3">
            <a:alphaModFix/>
          </a:blip>
          <a:srcRect/>
          <a:stretch/>
        </p:blipFill>
        <p:spPr>
          <a:xfrm>
            <a:off x="3176775" y="2031578"/>
            <a:ext cx="1329564" cy="1357072"/>
          </a:xfrm>
          <a:prstGeom prst="rect">
            <a:avLst/>
          </a:prstGeom>
          <a:noFill/>
          <a:ln>
            <a:noFill/>
          </a:ln>
        </p:spPr>
      </p:pic>
      <p:pic>
        <p:nvPicPr>
          <p:cNvPr id="180" name="Google Shape;180;g1ee8d01f392_2_73"/>
          <p:cNvPicPr preferRelativeResize="0"/>
          <p:nvPr/>
        </p:nvPicPr>
        <p:blipFill rotWithShape="1">
          <a:blip r:embed="rId4">
            <a:alphaModFix/>
          </a:blip>
          <a:srcRect/>
          <a:stretch/>
        </p:blipFill>
        <p:spPr>
          <a:xfrm>
            <a:off x="4773572" y="1673400"/>
            <a:ext cx="2073435" cy="2073435"/>
          </a:xfrm>
          <a:prstGeom prst="rect">
            <a:avLst/>
          </a:prstGeom>
          <a:noFill/>
          <a:ln>
            <a:noFill/>
          </a:ln>
        </p:spPr>
      </p:pic>
      <p:pic>
        <p:nvPicPr>
          <p:cNvPr id="181" name="Google Shape;181;g1ee8d01f392_2_73"/>
          <p:cNvPicPr preferRelativeResize="0"/>
          <p:nvPr/>
        </p:nvPicPr>
        <p:blipFill rotWithShape="1">
          <a:blip r:embed="rId5">
            <a:alphaModFix/>
          </a:blip>
          <a:srcRect l="42370" t="69524" r="38265"/>
          <a:stretch/>
        </p:blipFill>
        <p:spPr>
          <a:xfrm>
            <a:off x="9363605" y="2124299"/>
            <a:ext cx="885371" cy="1393379"/>
          </a:xfrm>
          <a:prstGeom prst="rect">
            <a:avLst/>
          </a:prstGeom>
          <a:noFill/>
          <a:ln>
            <a:noFill/>
          </a:ln>
        </p:spPr>
      </p:pic>
      <p:pic>
        <p:nvPicPr>
          <p:cNvPr id="182" name="Google Shape;182;g1ee8d01f392_2_73"/>
          <p:cNvPicPr preferRelativeResize="0"/>
          <p:nvPr/>
        </p:nvPicPr>
        <p:blipFill rotWithShape="1">
          <a:blip r:embed="rId6">
            <a:alphaModFix/>
          </a:blip>
          <a:srcRect l="2426" t="35124" r="49320" b="29955"/>
          <a:stretch/>
        </p:blipFill>
        <p:spPr>
          <a:xfrm>
            <a:off x="7034884" y="2237877"/>
            <a:ext cx="1595944" cy="1154959"/>
          </a:xfrm>
          <a:prstGeom prst="rect">
            <a:avLst/>
          </a:prstGeom>
          <a:noFill/>
          <a:ln>
            <a:noFill/>
          </a:ln>
        </p:spPr>
      </p:pic>
      <p:sp>
        <p:nvSpPr>
          <p:cNvPr id="183" name="Google Shape;183;g1ee8d01f392_2_73"/>
          <p:cNvSpPr txBox="1">
            <a:spLocks noGrp="1"/>
          </p:cNvSpPr>
          <p:nvPr>
            <p:ph type="body" idx="1"/>
          </p:nvPr>
        </p:nvSpPr>
        <p:spPr>
          <a:xfrm>
            <a:off x="1114301"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84" name="Google Shape;184;g1ee8d01f392_2_73"/>
          <p:cNvSpPr txBox="1">
            <a:spLocks noGrp="1"/>
          </p:cNvSpPr>
          <p:nvPr>
            <p:ph type="body" idx="2"/>
          </p:nvPr>
        </p:nvSpPr>
        <p:spPr>
          <a:xfrm>
            <a:off x="3042537" y="3641018"/>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85" name="Google Shape;185;g1ee8d01f392_2_73"/>
          <p:cNvSpPr txBox="1">
            <a:spLocks noGrp="1"/>
          </p:cNvSpPr>
          <p:nvPr>
            <p:ph type="body" idx="3"/>
          </p:nvPr>
        </p:nvSpPr>
        <p:spPr>
          <a:xfrm>
            <a:off x="5039117"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86" name="Google Shape;186;g1ee8d01f392_2_73"/>
          <p:cNvSpPr txBox="1">
            <a:spLocks noGrp="1"/>
          </p:cNvSpPr>
          <p:nvPr>
            <p:ph type="body" idx="4"/>
          </p:nvPr>
        </p:nvSpPr>
        <p:spPr>
          <a:xfrm>
            <a:off x="7033806"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87" name="Google Shape;187;g1ee8d01f392_2_73"/>
          <p:cNvSpPr txBox="1">
            <a:spLocks noGrp="1"/>
          </p:cNvSpPr>
          <p:nvPr>
            <p:ph type="body" idx="5"/>
          </p:nvPr>
        </p:nvSpPr>
        <p:spPr>
          <a:xfrm>
            <a:off x="9007778"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pic>
        <p:nvPicPr>
          <p:cNvPr id="188" name="Google Shape;188;g1ee8d01f392_2_73"/>
          <p:cNvPicPr preferRelativeResize="0"/>
          <p:nvPr/>
        </p:nvPicPr>
        <p:blipFill rotWithShape="1">
          <a:blip r:embed="rId7">
            <a:alphaModFix/>
          </a:blip>
          <a:srcRect/>
          <a:stretch/>
        </p:blipFill>
        <p:spPr>
          <a:xfrm>
            <a:off x="10206853" y="5620408"/>
            <a:ext cx="1985147" cy="95196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Comparison">
  <p:cSld name="Comparison">
    <p:bg>
      <p:bgPr>
        <a:solidFill>
          <a:srgbClr val="101D49"/>
        </a:solidFill>
        <a:effectLst/>
      </p:bgPr>
    </p:bg>
    <p:spTree>
      <p:nvGrpSpPr>
        <p:cNvPr id="1" name="Shape 30"/>
        <p:cNvGrpSpPr/>
        <p:nvPr/>
      </p:nvGrpSpPr>
      <p:grpSpPr>
        <a:xfrm>
          <a:off x="0" y="0"/>
          <a:ext cx="0" cy="0"/>
          <a:chOff x="0" y="0"/>
          <a:chExt cx="0" cy="0"/>
        </a:xfrm>
      </p:grpSpPr>
      <p:sp>
        <p:nvSpPr>
          <p:cNvPr id="31" name="Google Shape;31;p42"/>
          <p:cNvSpPr/>
          <p:nvPr/>
        </p:nvSpPr>
        <p:spPr>
          <a:xfrm>
            <a:off x="400542" y="410817"/>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 name="Google Shape;32;p42"/>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 name="Google Shape;33;p42"/>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 name="Google Shape;34;p42"/>
          <p:cNvSpPr txBox="1">
            <a:spLocks noGrp="1"/>
          </p:cNvSpPr>
          <p:nvPr>
            <p:ph type="body" idx="1"/>
          </p:nvPr>
        </p:nvSpPr>
        <p:spPr>
          <a:xfrm>
            <a:off x="1371600" y="2340864"/>
            <a:ext cx="4443984" cy="823912"/>
          </a:xfrm>
          <a:prstGeom prst="rect">
            <a:avLst/>
          </a:prstGeom>
          <a:noFill/>
          <a:ln>
            <a:noFill/>
          </a:ln>
        </p:spPr>
        <p:txBody>
          <a:bodyPr spcFirstLastPara="1" wrap="square" lIns="91425" tIns="45700" rIns="91425" bIns="45700" anchor="b" anchorCtr="0">
            <a:noAutofit/>
          </a:bodyPr>
          <a:lstStyle>
            <a:lvl1pPr marL="457200" lvl="0" indent="-228600" algn="l">
              <a:lnSpc>
                <a:spcPct val="84000"/>
              </a:lnSpc>
              <a:spcBef>
                <a:spcPts val="0"/>
              </a:spcBef>
              <a:spcAft>
                <a:spcPts val="0"/>
              </a:spcAft>
              <a:buClr>
                <a:schemeClr val="dk2"/>
              </a:buClr>
              <a:buSzPts val="3000"/>
              <a:buNone/>
              <a:defRPr sz="3000" b="0">
                <a:solidFill>
                  <a:schemeClr val="dk2"/>
                </a:solidFill>
                <a:latin typeface="Calibri"/>
                <a:ea typeface="Calibri"/>
                <a:cs typeface="Calibri"/>
                <a:sym typeface="Calibri"/>
              </a:defRPr>
            </a:lvl1pPr>
            <a:lvl2pPr marL="914400" lvl="1" indent="-228600" algn="l">
              <a:lnSpc>
                <a:spcPct val="94000"/>
              </a:lnSpc>
              <a:spcBef>
                <a:spcPts val="500"/>
              </a:spcBef>
              <a:spcAft>
                <a:spcPts val="0"/>
              </a:spcAft>
              <a:buClr>
                <a:schemeClr val="dk2"/>
              </a:buClr>
              <a:buSzPts val="2000"/>
              <a:buNone/>
              <a:defRPr sz="2000" b="1"/>
            </a:lvl2pPr>
            <a:lvl3pPr marL="1371600" lvl="2" indent="-228600" algn="l">
              <a:lnSpc>
                <a:spcPct val="94000"/>
              </a:lnSpc>
              <a:spcBef>
                <a:spcPts val="500"/>
              </a:spcBef>
              <a:spcAft>
                <a:spcPts val="0"/>
              </a:spcAft>
              <a:buClr>
                <a:schemeClr val="dk2"/>
              </a:buClr>
              <a:buSzPts val="1800"/>
              <a:buNone/>
              <a:defRPr sz="1800" b="1"/>
            </a:lvl3pPr>
            <a:lvl4pPr marL="1828800" lvl="3" indent="-228600" algn="l">
              <a:lnSpc>
                <a:spcPct val="94000"/>
              </a:lnSpc>
              <a:spcBef>
                <a:spcPts val="500"/>
              </a:spcBef>
              <a:spcAft>
                <a:spcPts val="0"/>
              </a:spcAft>
              <a:buClr>
                <a:schemeClr val="dk2"/>
              </a:buClr>
              <a:buSzPts val="1600"/>
              <a:buNone/>
              <a:defRPr sz="1600" b="1"/>
            </a:lvl4pPr>
            <a:lvl5pPr marL="2286000" lvl="4" indent="-228600" algn="l">
              <a:lnSpc>
                <a:spcPct val="94000"/>
              </a:lnSpc>
              <a:spcBef>
                <a:spcPts val="500"/>
              </a:spcBef>
              <a:spcAft>
                <a:spcPts val="0"/>
              </a:spcAft>
              <a:buClr>
                <a:schemeClr val="dk2"/>
              </a:buClr>
              <a:buSzPts val="1600"/>
              <a:buNone/>
              <a:defRPr sz="1600" b="1"/>
            </a:lvl5pPr>
            <a:lvl6pPr marL="2743200" lvl="5" indent="-228600" algn="l">
              <a:lnSpc>
                <a:spcPct val="94000"/>
              </a:lnSpc>
              <a:spcBef>
                <a:spcPts val="500"/>
              </a:spcBef>
              <a:spcAft>
                <a:spcPts val="0"/>
              </a:spcAft>
              <a:buClr>
                <a:schemeClr val="dk2"/>
              </a:buClr>
              <a:buSzPts val="1600"/>
              <a:buNone/>
              <a:defRPr sz="1600" b="1"/>
            </a:lvl6pPr>
            <a:lvl7pPr marL="3200400" lvl="6" indent="-228600" algn="l">
              <a:lnSpc>
                <a:spcPct val="94000"/>
              </a:lnSpc>
              <a:spcBef>
                <a:spcPts val="500"/>
              </a:spcBef>
              <a:spcAft>
                <a:spcPts val="0"/>
              </a:spcAft>
              <a:buClr>
                <a:schemeClr val="dk2"/>
              </a:buClr>
              <a:buSzPts val="1600"/>
              <a:buNone/>
              <a:defRPr sz="1600" b="1"/>
            </a:lvl7pPr>
            <a:lvl8pPr marL="3657600" lvl="7" indent="-228600" algn="l">
              <a:lnSpc>
                <a:spcPct val="94000"/>
              </a:lnSpc>
              <a:spcBef>
                <a:spcPts val="500"/>
              </a:spcBef>
              <a:spcAft>
                <a:spcPts val="0"/>
              </a:spcAft>
              <a:buClr>
                <a:schemeClr val="dk2"/>
              </a:buClr>
              <a:buSzPts val="1600"/>
              <a:buNone/>
              <a:defRPr sz="1600" b="1"/>
            </a:lvl8pPr>
            <a:lvl9pPr marL="4114800" lvl="8" indent="-228600" algn="l">
              <a:lnSpc>
                <a:spcPct val="94000"/>
              </a:lnSpc>
              <a:spcBef>
                <a:spcPts val="500"/>
              </a:spcBef>
              <a:spcAft>
                <a:spcPts val="200"/>
              </a:spcAft>
              <a:buClr>
                <a:schemeClr val="dk2"/>
              </a:buClr>
              <a:buSzPts val="1600"/>
              <a:buNone/>
              <a:defRPr sz="1600" b="1"/>
            </a:lvl9pPr>
          </a:lstStyle>
          <a:p>
            <a:endParaRPr/>
          </a:p>
        </p:txBody>
      </p:sp>
      <p:sp>
        <p:nvSpPr>
          <p:cNvPr id="35" name="Google Shape;35;p42"/>
          <p:cNvSpPr txBox="1">
            <a:spLocks noGrp="1"/>
          </p:cNvSpPr>
          <p:nvPr>
            <p:ph type="body" idx="2"/>
          </p:nvPr>
        </p:nvSpPr>
        <p:spPr>
          <a:xfrm>
            <a:off x="1371600" y="3305211"/>
            <a:ext cx="4443984" cy="256219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a:solidFill>
                  <a:schemeClr val="dk2"/>
                </a:solidFill>
                <a:latin typeface="Calibri"/>
                <a:ea typeface="Calibri"/>
                <a:cs typeface="Calibri"/>
                <a:sym typeface="Calibri"/>
              </a:defRPr>
            </a:lvl1pPr>
            <a:lvl2pPr marL="914400" lvl="1" indent="-355600" algn="l">
              <a:lnSpc>
                <a:spcPct val="94000"/>
              </a:lnSpc>
              <a:spcBef>
                <a:spcPts val="500"/>
              </a:spcBef>
              <a:spcAft>
                <a:spcPts val="0"/>
              </a:spcAft>
              <a:buClr>
                <a:schemeClr val="dk2"/>
              </a:buClr>
              <a:buSzPts val="2000"/>
              <a:buChar char="–"/>
              <a:defRPr>
                <a:solidFill>
                  <a:schemeClr val="dk2"/>
                </a:solidFill>
                <a:latin typeface="Calibri"/>
                <a:ea typeface="Calibri"/>
                <a:cs typeface="Calibri"/>
                <a:sym typeface="Calibri"/>
              </a:defRPr>
            </a:lvl2pPr>
            <a:lvl3pPr marL="1371600" lvl="2" indent="-342900" algn="l">
              <a:lnSpc>
                <a:spcPct val="94000"/>
              </a:lnSpc>
              <a:spcBef>
                <a:spcPts val="500"/>
              </a:spcBef>
              <a:spcAft>
                <a:spcPts val="0"/>
              </a:spcAft>
              <a:buClr>
                <a:schemeClr val="dk2"/>
              </a:buClr>
              <a:buSzPts val="1800"/>
              <a:buChar char="■"/>
              <a:defRPr>
                <a:solidFill>
                  <a:schemeClr val="dk2"/>
                </a:solidFill>
                <a:latin typeface="Calibri"/>
                <a:ea typeface="Calibri"/>
                <a:cs typeface="Calibri"/>
                <a:sym typeface="Calibri"/>
              </a:defRPr>
            </a:lvl3pPr>
            <a:lvl4pPr marL="1828800" lvl="3" indent="-342900" algn="l">
              <a:lnSpc>
                <a:spcPct val="94000"/>
              </a:lnSpc>
              <a:spcBef>
                <a:spcPts val="500"/>
              </a:spcBef>
              <a:spcAft>
                <a:spcPts val="0"/>
              </a:spcAft>
              <a:buClr>
                <a:schemeClr val="dk2"/>
              </a:buClr>
              <a:buSzPts val="1800"/>
              <a:buChar char="–"/>
              <a:defRPr>
                <a:solidFill>
                  <a:schemeClr val="dk2"/>
                </a:solidFill>
                <a:latin typeface="Calibri"/>
                <a:ea typeface="Calibri"/>
                <a:cs typeface="Calibri"/>
                <a:sym typeface="Calibri"/>
              </a:defRPr>
            </a:lvl4pPr>
            <a:lvl5pPr marL="2286000" lvl="4" indent="-330200" algn="l">
              <a:lnSpc>
                <a:spcPct val="94000"/>
              </a:lnSpc>
              <a:spcBef>
                <a:spcPts val="500"/>
              </a:spcBef>
              <a:spcAft>
                <a:spcPts val="0"/>
              </a:spcAft>
              <a:buClr>
                <a:schemeClr val="dk2"/>
              </a:buClr>
              <a:buSzPts val="1600"/>
              <a:buChar char="■"/>
              <a:defRPr>
                <a:solidFill>
                  <a:schemeClr val="dk2"/>
                </a:solidFill>
                <a:latin typeface="Calibri"/>
                <a:ea typeface="Calibri"/>
                <a:cs typeface="Calibri"/>
                <a:sym typeface="Calibri"/>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36" name="Google Shape;36;p42"/>
          <p:cNvSpPr txBox="1">
            <a:spLocks noGrp="1"/>
          </p:cNvSpPr>
          <p:nvPr>
            <p:ph type="body" idx="3"/>
          </p:nvPr>
        </p:nvSpPr>
        <p:spPr>
          <a:xfrm>
            <a:off x="6525015" y="2340864"/>
            <a:ext cx="4443984" cy="823912"/>
          </a:xfrm>
          <a:prstGeom prst="rect">
            <a:avLst/>
          </a:prstGeom>
          <a:noFill/>
          <a:ln>
            <a:noFill/>
          </a:ln>
        </p:spPr>
        <p:txBody>
          <a:bodyPr spcFirstLastPara="1" wrap="square" lIns="91425" tIns="45700" rIns="91425" bIns="45700" anchor="b" anchorCtr="0">
            <a:noAutofit/>
          </a:bodyPr>
          <a:lstStyle>
            <a:lvl1pPr marL="457200" lvl="0" indent="-228600" algn="l">
              <a:lnSpc>
                <a:spcPct val="84000"/>
              </a:lnSpc>
              <a:spcBef>
                <a:spcPts val="0"/>
              </a:spcBef>
              <a:spcAft>
                <a:spcPts val="0"/>
              </a:spcAft>
              <a:buClr>
                <a:schemeClr val="dk2"/>
              </a:buClr>
              <a:buSzPts val="3000"/>
              <a:buNone/>
              <a:defRPr sz="3000" b="0">
                <a:solidFill>
                  <a:schemeClr val="dk2"/>
                </a:solidFill>
                <a:latin typeface="Calibri"/>
                <a:ea typeface="Calibri"/>
                <a:cs typeface="Calibri"/>
                <a:sym typeface="Calibri"/>
              </a:defRPr>
            </a:lvl1pPr>
            <a:lvl2pPr marL="914400" lvl="1" indent="-228600" algn="l">
              <a:lnSpc>
                <a:spcPct val="94000"/>
              </a:lnSpc>
              <a:spcBef>
                <a:spcPts val="500"/>
              </a:spcBef>
              <a:spcAft>
                <a:spcPts val="0"/>
              </a:spcAft>
              <a:buClr>
                <a:schemeClr val="dk2"/>
              </a:buClr>
              <a:buSzPts val="2000"/>
              <a:buNone/>
              <a:defRPr sz="2000" b="1"/>
            </a:lvl2pPr>
            <a:lvl3pPr marL="1371600" lvl="2" indent="-228600" algn="l">
              <a:lnSpc>
                <a:spcPct val="94000"/>
              </a:lnSpc>
              <a:spcBef>
                <a:spcPts val="500"/>
              </a:spcBef>
              <a:spcAft>
                <a:spcPts val="0"/>
              </a:spcAft>
              <a:buClr>
                <a:schemeClr val="dk2"/>
              </a:buClr>
              <a:buSzPts val="1800"/>
              <a:buNone/>
              <a:defRPr sz="1800" b="1"/>
            </a:lvl3pPr>
            <a:lvl4pPr marL="1828800" lvl="3" indent="-228600" algn="l">
              <a:lnSpc>
                <a:spcPct val="94000"/>
              </a:lnSpc>
              <a:spcBef>
                <a:spcPts val="500"/>
              </a:spcBef>
              <a:spcAft>
                <a:spcPts val="0"/>
              </a:spcAft>
              <a:buClr>
                <a:schemeClr val="dk2"/>
              </a:buClr>
              <a:buSzPts val="1600"/>
              <a:buNone/>
              <a:defRPr sz="1600" b="1"/>
            </a:lvl4pPr>
            <a:lvl5pPr marL="2286000" lvl="4" indent="-228600" algn="l">
              <a:lnSpc>
                <a:spcPct val="94000"/>
              </a:lnSpc>
              <a:spcBef>
                <a:spcPts val="500"/>
              </a:spcBef>
              <a:spcAft>
                <a:spcPts val="0"/>
              </a:spcAft>
              <a:buClr>
                <a:schemeClr val="dk2"/>
              </a:buClr>
              <a:buSzPts val="1600"/>
              <a:buNone/>
              <a:defRPr sz="1600" b="1"/>
            </a:lvl5pPr>
            <a:lvl6pPr marL="2743200" lvl="5" indent="-228600" algn="l">
              <a:lnSpc>
                <a:spcPct val="94000"/>
              </a:lnSpc>
              <a:spcBef>
                <a:spcPts val="500"/>
              </a:spcBef>
              <a:spcAft>
                <a:spcPts val="0"/>
              </a:spcAft>
              <a:buClr>
                <a:schemeClr val="dk2"/>
              </a:buClr>
              <a:buSzPts val="1600"/>
              <a:buNone/>
              <a:defRPr sz="1600" b="1"/>
            </a:lvl6pPr>
            <a:lvl7pPr marL="3200400" lvl="6" indent="-228600" algn="l">
              <a:lnSpc>
                <a:spcPct val="94000"/>
              </a:lnSpc>
              <a:spcBef>
                <a:spcPts val="500"/>
              </a:spcBef>
              <a:spcAft>
                <a:spcPts val="0"/>
              </a:spcAft>
              <a:buClr>
                <a:schemeClr val="dk2"/>
              </a:buClr>
              <a:buSzPts val="1600"/>
              <a:buNone/>
              <a:defRPr sz="1600" b="1"/>
            </a:lvl7pPr>
            <a:lvl8pPr marL="3657600" lvl="7" indent="-228600" algn="l">
              <a:lnSpc>
                <a:spcPct val="94000"/>
              </a:lnSpc>
              <a:spcBef>
                <a:spcPts val="500"/>
              </a:spcBef>
              <a:spcAft>
                <a:spcPts val="0"/>
              </a:spcAft>
              <a:buClr>
                <a:schemeClr val="dk2"/>
              </a:buClr>
              <a:buSzPts val="1600"/>
              <a:buNone/>
              <a:defRPr sz="1600" b="1"/>
            </a:lvl8pPr>
            <a:lvl9pPr marL="4114800" lvl="8" indent="-228600" algn="l">
              <a:lnSpc>
                <a:spcPct val="94000"/>
              </a:lnSpc>
              <a:spcBef>
                <a:spcPts val="500"/>
              </a:spcBef>
              <a:spcAft>
                <a:spcPts val="200"/>
              </a:spcAft>
              <a:buClr>
                <a:schemeClr val="dk2"/>
              </a:buClr>
              <a:buSzPts val="1600"/>
              <a:buNone/>
              <a:defRPr sz="1600" b="1"/>
            </a:lvl9pPr>
          </a:lstStyle>
          <a:p>
            <a:endParaRPr/>
          </a:p>
        </p:txBody>
      </p:sp>
      <p:sp>
        <p:nvSpPr>
          <p:cNvPr id="37" name="Google Shape;37;p42"/>
          <p:cNvSpPr txBox="1">
            <a:spLocks noGrp="1"/>
          </p:cNvSpPr>
          <p:nvPr>
            <p:ph type="body" idx="4"/>
          </p:nvPr>
        </p:nvSpPr>
        <p:spPr>
          <a:xfrm>
            <a:off x="6525015" y="3305211"/>
            <a:ext cx="4443984" cy="256219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a:solidFill>
                  <a:schemeClr val="dk2"/>
                </a:solidFill>
                <a:latin typeface="Calibri"/>
                <a:ea typeface="Calibri"/>
                <a:cs typeface="Calibri"/>
                <a:sym typeface="Calibri"/>
              </a:defRPr>
            </a:lvl1pPr>
            <a:lvl2pPr marL="914400" lvl="1" indent="-355600" algn="l">
              <a:lnSpc>
                <a:spcPct val="94000"/>
              </a:lnSpc>
              <a:spcBef>
                <a:spcPts val="500"/>
              </a:spcBef>
              <a:spcAft>
                <a:spcPts val="0"/>
              </a:spcAft>
              <a:buClr>
                <a:schemeClr val="dk2"/>
              </a:buClr>
              <a:buSzPts val="2000"/>
              <a:buChar char="–"/>
              <a:defRPr>
                <a:solidFill>
                  <a:schemeClr val="dk2"/>
                </a:solidFill>
                <a:latin typeface="Calibri"/>
                <a:ea typeface="Calibri"/>
                <a:cs typeface="Calibri"/>
                <a:sym typeface="Calibri"/>
              </a:defRPr>
            </a:lvl2pPr>
            <a:lvl3pPr marL="1371600" lvl="2" indent="-342900" algn="l">
              <a:lnSpc>
                <a:spcPct val="94000"/>
              </a:lnSpc>
              <a:spcBef>
                <a:spcPts val="500"/>
              </a:spcBef>
              <a:spcAft>
                <a:spcPts val="0"/>
              </a:spcAft>
              <a:buClr>
                <a:schemeClr val="dk2"/>
              </a:buClr>
              <a:buSzPts val="1800"/>
              <a:buChar char="■"/>
              <a:defRPr>
                <a:solidFill>
                  <a:schemeClr val="dk2"/>
                </a:solidFill>
                <a:latin typeface="Calibri"/>
                <a:ea typeface="Calibri"/>
                <a:cs typeface="Calibri"/>
                <a:sym typeface="Calibri"/>
              </a:defRPr>
            </a:lvl3pPr>
            <a:lvl4pPr marL="1828800" lvl="3" indent="-342900" algn="l">
              <a:lnSpc>
                <a:spcPct val="94000"/>
              </a:lnSpc>
              <a:spcBef>
                <a:spcPts val="500"/>
              </a:spcBef>
              <a:spcAft>
                <a:spcPts val="0"/>
              </a:spcAft>
              <a:buClr>
                <a:schemeClr val="dk2"/>
              </a:buClr>
              <a:buSzPts val="1800"/>
              <a:buChar char="–"/>
              <a:defRPr>
                <a:solidFill>
                  <a:schemeClr val="dk2"/>
                </a:solidFill>
                <a:latin typeface="Calibri"/>
                <a:ea typeface="Calibri"/>
                <a:cs typeface="Calibri"/>
                <a:sym typeface="Calibri"/>
              </a:defRPr>
            </a:lvl4pPr>
            <a:lvl5pPr marL="2286000" lvl="4" indent="-330200" algn="l">
              <a:lnSpc>
                <a:spcPct val="94000"/>
              </a:lnSpc>
              <a:spcBef>
                <a:spcPts val="500"/>
              </a:spcBef>
              <a:spcAft>
                <a:spcPts val="0"/>
              </a:spcAft>
              <a:buClr>
                <a:schemeClr val="dk2"/>
              </a:buClr>
              <a:buSzPts val="1600"/>
              <a:buChar char="■"/>
              <a:defRPr>
                <a:solidFill>
                  <a:schemeClr val="dk2"/>
                </a:solidFill>
                <a:latin typeface="Calibri"/>
                <a:ea typeface="Calibri"/>
                <a:cs typeface="Calibri"/>
                <a:sym typeface="Calibri"/>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38" name="Google Shape;38;p42"/>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42"/>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42"/>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41" name="Google Shape;41;p42"/>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Calibri"/>
              <a:buNone/>
              <a:defRPr sz="4400" b="1" i="0" u="none" strike="noStrike" cap="none">
                <a:solidFill>
                  <a:srgbClr val="101D4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pic>
        <p:nvPicPr>
          <p:cNvPr id="42" name="Google Shape;42;p42"/>
          <p:cNvPicPr preferRelativeResize="0"/>
          <p:nvPr/>
        </p:nvPicPr>
        <p:blipFill rotWithShape="1">
          <a:blip r:embed="rId2">
            <a:alphaModFix/>
          </a:blip>
          <a:srcRect/>
          <a:stretch/>
        </p:blipFill>
        <p:spPr>
          <a:xfrm>
            <a:off x="10377555" y="5226795"/>
            <a:ext cx="1562816" cy="156207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and Content">
  <p:cSld name="Title and Content">
    <p:bg>
      <p:bgPr>
        <a:solidFill>
          <a:srgbClr val="101D49"/>
        </a:solidFill>
        <a:effectLst/>
      </p:bgPr>
    </p:bg>
    <p:spTree>
      <p:nvGrpSpPr>
        <p:cNvPr id="1" name="Shape 43"/>
        <p:cNvGrpSpPr/>
        <p:nvPr/>
      </p:nvGrpSpPr>
      <p:grpSpPr>
        <a:xfrm>
          <a:off x="0" y="0"/>
          <a:ext cx="0" cy="0"/>
          <a:chOff x="0" y="0"/>
          <a:chExt cx="0" cy="0"/>
        </a:xfrm>
      </p:grpSpPr>
      <p:sp>
        <p:nvSpPr>
          <p:cNvPr id="44" name="Google Shape;44;p43"/>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 name="Google Shape;45;p43"/>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Calibri"/>
              <a:buNone/>
              <a:defRPr sz="4400" b="1" i="0" u="none" strike="noStrike" cap="none">
                <a:solidFill>
                  <a:srgbClr val="101D4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6" name="Google Shape;46;p43"/>
          <p:cNvSpPr txBox="1">
            <a:spLocks noGrp="1"/>
          </p:cNvSpPr>
          <p:nvPr>
            <p:ph type="body" idx="1"/>
          </p:nvPr>
        </p:nvSpPr>
        <p:spPr>
          <a:xfrm>
            <a:off x="1371600" y="2286004"/>
            <a:ext cx="9601200" cy="2900191"/>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a:latin typeface="Calibri"/>
                <a:ea typeface="Calibri"/>
                <a:cs typeface="Calibri"/>
                <a:sym typeface="Calibri"/>
              </a:defRPr>
            </a:lvl1pPr>
            <a:lvl2pPr marL="914400" lvl="1" indent="-355600" algn="l">
              <a:lnSpc>
                <a:spcPct val="94000"/>
              </a:lnSpc>
              <a:spcBef>
                <a:spcPts val="500"/>
              </a:spcBef>
              <a:spcAft>
                <a:spcPts val="0"/>
              </a:spcAft>
              <a:buClr>
                <a:schemeClr val="dk2"/>
              </a:buClr>
              <a:buSzPts val="2000"/>
              <a:buChar char="–"/>
              <a:defRPr>
                <a:latin typeface="Calibri"/>
                <a:ea typeface="Calibri"/>
                <a:cs typeface="Calibri"/>
                <a:sym typeface="Calibri"/>
              </a:defRPr>
            </a:lvl2pPr>
            <a:lvl3pPr marL="1371600" lvl="2" indent="-342900" algn="l">
              <a:lnSpc>
                <a:spcPct val="94000"/>
              </a:lnSpc>
              <a:spcBef>
                <a:spcPts val="500"/>
              </a:spcBef>
              <a:spcAft>
                <a:spcPts val="0"/>
              </a:spcAft>
              <a:buClr>
                <a:schemeClr val="dk2"/>
              </a:buClr>
              <a:buSzPts val="1800"/>
              <a:buChar char="■"/>
              <a:defRPr>
                <a:latin typeface="Calibri"/>
                <a:ea typeface="Calibri"/>
                <a:cs typeface="Calibri"/>
                <a:sym typeface="Calibri"/>
              </a:defRPr>
            </a:lvl3pPr>
            <a:lvl4pPr marL="1828800" lvl="3" indent="-342900" algn="l">
              <a:lnSpc>
                <a:spcPct val="94000"/>
              </a:lnSpc>
              <a:spcBef>
                <a:spcPts val="500"/>
              </a:spcBef>
              <a:spcAft>
                <a:spcPts val="0"/>
              </a:spcAft>
              <a:buClr>
                <a:schemeClr val="dk2"/>
              </a:buClr>
              <a:buSzPts val="1800"/>
              <a:buChar char="–"/>
              <a:defRPr>
                <a:latin typeface="Calibri"/>
                <a:ea typeface="Calibri"/>
                <a:cs typeface="Calibri"/>
                <a:sym typeface="Calibri"/>
              </a:defRPr>
            </a:lvl4pPr>
            <a:lvl5pPr marL="2286000" lvl="4" indent="-330200" algn="l">
              <a:lnSpc>
                <a:spcPct val="94000"/>
              </a:lnSpc>
              <a:spcBef>
                <a:spcPts val="500"/>
              </a:spcBef>
              <a:spcAft>
                <a:spcPts val="0"/>
              </a:spcAft>
              <a:buClr>
                <a:schemeClr val="dk2"/>
              </a:buClr>
              <a:buSzPts val="1600"/>
              <a:buChar char="■"/>
              <a:defRPr>
                <a:latin typeface="Calibri"/>
                <a:ea typeface="Calibri"/>
                <a:cs typeface="Calibri"/>
                <a:sym typeface="Calibri"/>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47" name="Google Shape;47;p43"/>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43"/>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3"/>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43"/>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 name="Google Shape;51;p43"/>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pic>
        <p:nvPicPr>
          <p:cNvPr id="52" name="Google Shape;52;p43"/>
          <p:cNvPicPr preferRelativeResize="0"/>
          <p:nvPr/>
        </p:nvPicPr>
        <p:blipFill rotWithShape="1">
          <a:blip r:embed="rId2">
            <a:alphaModFix/>
          </a:blip>
          <a:srcRect/>
          <a:stretch/>
        </p:blipFill>
        <p:spPr>
          <a:xfrm>
            <a:off x="10377555" y="5226795"/>
            <a:ext cx="1562816" cy="1562072"/>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bg>
      <p:bgPr>
        <a:solidFill>
          <a:schemeClr val="lt1"/>
        </a:solidFill>
        <a:effectLst/>
      </p:bgPr>
    </p:bg>
    <p:spTree>
      <p:nvGrpSpPr>
        <p:cNvPr id="1" name="Shape 53"/>
        <p:cNvGrpSpPr/>
        <p:nvPr/>
      </p:nvGrpSpPr>
      <p:grpSpPr>
        <a:xfrm>
          <a:off x="0" y="0"/>
          <a:ext cx="0" cy="0"/>
          <a:chOff x="0" y="0"/>
          <a:chExt cx="0" cy="0"/>
        </a:xfrm>
      </p:grpSpPr>
      <p:sp>
        <p:nvSpPr>
          <p:cNvPr id="54" name="Google Shape;54;p44" title="Background Shape"/>
          <p:cNvSpPr/>
          <p:nvPr/>
        </p:nvSpPr>
        <p:spPr>
          <a:xfrm>
            <a:off x="0" y="376"/>
            <a:ext cx="5303520" cy="6857624"/>
          </a:xfrm>
          <a:prstGeom prst="rect">
            <a:avLst/>
          </a:prstGeom>
          <a:solidFill>
            <a:srgbClr val="101D4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 name="Google Shape;55;p44"/>
          <p:cNvSpPr txBox="1">
            <a:spLocks noGrp="1"/>
          </p:cNvSpPr>
          <p:nvPr>
            <p:ph type="title"/>
          </p:nvPr>
        </p:nvSpPr>
        <p:spPr>
          <a:xfrm>
            <a:off x="723900" y="239584"/>
            <a:ext cx="3855720" cy="2604100"/>
          </a:xfrm>
          <a:prstGeom prst="rect">
            <a:avLst/>
          </a:prstGeom>
          <a:noFill/>
          <a:ln>
            <a:noFill/>
          </a:ln>
        </p:spPr>
        <p:txBody>
          <a:bodyPr spcFirstLastPara="1" wrap="square" lIns="91425" tIns="45700" rIns="91425" bIns="45700" anchor="t" anchorCtr="0">
            <a:normAutofit/>
          </a:bodyPr>
          <a:lstStyle>
            <a:lvl1pPr marR="0" lvl="0" algn="l" rtl="0">
              <a:lnSpc>
                <a:spcPct val="84000"/>
              </a:lnSpc>
              <a:spcBef>
                <a:spcPts val="0"/>
              </a:spcBef>
              <a:spcAft>
                <a:spcPts val="0"/>
              </a:spcAft>
              <a:buClr>
                <a:schemeClr val="lt1"/>
              </a:buClr>
              <a:buSzPts val="4800"/>
              <a:buFont typeface="Calibri"/>
              <a:buNone/>
              <a:defRPr sz="4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6" name="Google Shape;56;p44"/>
          <p:cNvSpPr>
            <a:spLocks noGrp="1"/>
          </p:cNvSpPr>
          <p:nvPr>
            <p:ph type="pic" idx="2"/>
          </p:nvPr>
        </p:nvSpPr>
        <p:spPr>
          <a:xfrm>
            <a:off x="6027422" y="239584"/>
            <a:ext cx="5275415" cy="5432348"/>
          </a:xfrm>
          <a:prstGeom prst="rect">
            <a:avLst/>
          </a:prstGeom>
          <a:noFill/>
          <a:ln>
            <a:noFill/>
          </a:ln>
        </p:spPr>
      </p:sp>
      <p:sp>
        <p:nvSpPr>
          <p:cNvPr id="57" name="Google Shape;57;p44"/>
          <p:cNvSpPr txBox="1">
            <a:spLocks noGrp="1"/>
          </p:cNvSpPr>
          <p:nvPr>
            <p:ph type="body" idx="1"/>
          </p:nvPr>
        </p:nvSpPr>
        <p:spPr>
          <a:xfrm>
            <a:off x="723900" y="2855968"/>
            <a:ext cx="3855720" cy="3011432"/>
          </a:xfrm>
          <a:prstGeom prst="rect">
            <a:avLst/>
          </a:prstGeom>
          <a:noFill/>
          <a:ln>
            <a:noFill/>
          </a:ln>
        </p:spPr>
        <p:txBody>
          <a:bodyPr spcFirstLastPara="1" wrap="square" lIns="91425" tIns="45700" rIns="91425" bIns="45700" anchor="t" anchorCtr="0">
            <a:normAutofit/>
          </a:bodyPr>
          <a:lstStyle>
            <a:lvl1pPr marL="457200" lvl="0" indent="-228600" algn="l">
              <a:lnSpc>
                <a:spcPct val="113000"/>
              </a:lnSpc>
              <a:spcBef>
                <a:spcPts val="0"/>
              </a:spcBef>
              <a:spcAft>
                <a:spcPts val="0"/>
              </a:spcAft>
              <a:buClr>
                <a:schemeClr val="lt1"/>
              </a:buClr>
              <a:buSzPts val="1600"/>
              <a:buNone/>
              <a:defRPr sz="1600">
                <a:solidFill>
                  <a:schemeClr val="lt1"/>
                </a:solidFill>
                <a:latin typeface="Calibri"/>
                <a:ea typeface="Calibri"/>
                <a:cs typeface="Calibri"/>
                <a:sym typeface="Calibri"/>
              </a:defRPr>
            </a:lvl1pPr>
            <a:lvl2pPr marL="914400" lvl="1" indent="-228600" algn="l">
              <a:lnSpc>
                <a:spcPct val="94000"/>
              </a:lnSpc>
              <a:spcBef>
                <a:spcPts val="1500"/>
              </a:spcBef>
              <a:spcAft>
                <a:spcPts val="0"/>
              </a:spcAft>
              <a:buClr>
                <a:schemeClr val="dk2"/>
              </a:buClr>
              <a:buSzPts val="1400"/>
              <a:buNone/>
              <a:defRPr sz="1400"/>
            </a:lvl2pPr>
            <a:lvl3pPr marL="1371600" lvl="2" indent="-228600" algn="l">
              <a:lnSpc>
                <a:spcPct val="94000"/>
              </a:lnSpc>
              <a:spcBef>
                <a:spcPts val="500"/>
              </a:spcBef>
              <a:spcAft>
                <a:spcPts val="0"/>
              </a:spcAft>
              <a:buClr>
                <a:schemeClr val="dk2"/>
              </a:buClr>
              <a:buSzPts val="1200"/>
              <a:buNone/>
              <a:defRPr sz="1200"/>
            </a:lvl3pPr>
            <a:lvl4pPr marL="1828800" lvl="3" indent="-228600" algn="l">
              <a:lnSpc>
                <a:spcPct val="94000"/>
              </a:lnSpc>
              <a:spcBef>
                <a:spcPts val="500"/>
              </a:spcBef>
              <a:spcAft>
                <a:spcPts val="0"/>
              </a:spcAft>
              <a:buClr>
                <a:schemeClr val="dk2"/>
              </a:buClr>
              <a:buSzPts val="1000"/>
              <a:buNone/>
              <a:defRPr sz="1000"/>
            </a:lvl4pPr>
            <a:lvl5pPr marL="2286000" lvl="4" indent="-228600" algn="l">
              <a:lnSpc>
                <a:spcPct val="94000"/>
              </a:lnSpc>
              <a:spcBef>
                <a:spcPts val="500"/>
              </a:spcBef>
              <a:spcAft>
                <a:spcPts val="0"/>
              </a:spcAft>
              <a:buClr>
                <a:schemeClr val="dk2"/>
              </a:buClr>
              <a:buSzPts val="1000"/>
              <a:buNone/>
              <a:defRPr sz="1000"/>
            </a:lvl5pPr>
            <a:lvl6pPr marL="2743200" lvl="5" indent="-228600" algn="l">
              <a:lnSpc>
                <a:spcPct val="94000"/>
              </a:lnSpc>
              <a:spcBef>
                <a:spcPts val="500"/>
              </a:spcBef>
              <a:spcAft>
                <a:spcPts val="0"/>
              </a:spcAft>
              <a:buClr>
                <a:schemeClr val="dk2"/>
              </a:buClr>
              <a:buSzPts val="1000"/>
              <a:buNone/>
              <a:defRPr sz="1000"/>
            </a:lvl6pPr>
            <a:lvl7pPr marL="3200400" lvl="6" indent="-228600" algn="l">
              <a:lnSpc>
                <a:spcPct val="94000"/>
              </a:lnSpc>
              <a:spcBef>
                <a:spcPts val="500"/>
              </a:spcBef>
              <a:spcAft>
                <a:spcPts val="0"/>
              </a:spcAft>
              <a:buClr>
                <a:schemeClr val="dk2"/>
              </a:buClr>
              <a:buSzPts val="1000"/>
              <a:buNone/>
              <a:defRPr sz="1000"/>
            </a:lvl7pPr>
            <a:lvl8pPr marL="3657600" lvl="7" indent="-228600" algn="l">
              <a:lnSpc>
                <a:spcPct val="94000"/>
              </a:lnSpc>
              <a:spcBef>
                <a:spcPts val="500"/>
              </a:spcBef>
              <a:spcAft>
                <a:spcPts val="0"/>
              </a:spcAft>
              <a:buClr>
                <a:schemeClr val="dk2"/>
              </a:buClr>
              <a:buSzPts val="1000"/>
              <a:buNone/>
              <a:defRPr sz="1000"/>
            </a:lvl8pPr>
            <a:lvl9pPr marL="4114800" lvl="8" indent="-228600" algn="l">
              <a:lnSpc>
                <a:spcPct val="94000"/>
              </a:lnSpc>
              <a:spcBef>
                <a:spcPts val="500"/>
              </a:spcBef>
              <a:spcAft>
                <a:spcPts val="200"/>
              </a:spcAft>
              <a:buClr>
                <a:schemeClr val="dk2"/>
              </a:buClr>
              <a:buSzPts val="1000"/>
              <a:buNone/>
              <a:defRPr sz="1000"/>
            </a:lvl9pPr>
          </a:lstStyle>
          <a:p>
            <a:endParaRPr/>
          </a:p>
        </p:txBody>
      </p:sp>
      <p:sp>
        <p:nvSpPr>
          <p:cNvPr id="58" name="Google Shape;58;p44"/>
          <p:cNvSpPr txBox="1">
            <a:spLocks noGrp="1"/>
          </p:cNvSpPr>
          <p:nvPr>
            <p:ph type="dt" idx="10"/>
          </p:nvPr>
        </p:nvSpPr>
        <p:spPr>
          <a:xfrm>
            <a:off x="723902" y="6453386"/>
            <a:ext cx="1204572"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44"/>
          <p:cNvSpPr txBox="1">
            <a:spLocks noGrp="1"/>
          </p:cNvSpPr>
          <p:nvPr>
            <p:ph type="ftr" idx="11"/>
          </p:nvPr>
        </p:nvSpPr>
        <p:spPr>
          <a:xfrm>
            <a:off x="2205945" y="6453386"/>
            <a:ext cx="2373675"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44"/>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61" name="Google Shape;61;p44"/>
          <p:cNvSpPr/>
          <p:nvPr/>
        </p:nvSpPr>
        <p:spPr>
          <a:xfrm rot="10800000">
            <a:off x="6030402" y="23958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 name="Google Shape;62;p44"/>
          <p:cNvSpPr/>
          <p:nvPr/>
        </p:nvSpPr>
        <p:spPr>
          <a:xfrm>
            <a:off x="10659421" y="480600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63" name="Google Shape;63;p44"/>
          <p:cNvPicPr preferRelativeResize="0"/>
          <p:nvPr/>
        </p:nvPicPr>
        <p:blipFill rotWithShape="1">
          <a:blip r:embed="rId2">
            <a:alphaModFix/>
          </a:blip>
          <a:srcRect/>
          <a:stretch/>
        </p:blipFill>
        <p:spPr>
          <a:xfrm>
            <a:off x="10650784" y="5570332"/>
            <a:ext cx="1562816" cy="1562072"/>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1_Picture with Caption">
  <p:cSld name="1_Picture with Caption">
    <p:bg>
      <p:bgPr>
        <a:solidFill>
          <a:schemeClr val="lt1"/>
        </a:solidFill>
        <a:effectLst/>
      </p:bgPr>
    </p:bg>
    <p:spTree>
      <p:nvGrpSpPr>
        <p:cNvPr id="1" name="Shape 64"/>
        <p:cNvGrpSpPr/>
        <p:nvPr/>
      </p:nvGrpSpPr>
      <p:grpSpPr>
        <a:xfrm>
          <a:off x="0" y="0"/>
          <a:ext cx="0" cy="0"/>
          <a:chOff x="0" y="0"/>
          <a:chExt cx="0" cy="0"/>
        </a:xfrm>
      </p:grpSpPr>
      <p:sp>
        <p:nvSpPr>
          <p:cNvPr id="65" name="Google Shape;65;p45" title="Background Shape"/>
          <p:cNvSpPr/>
          <p:nvPr/>
        </p:nvSpPr>
        <p:spPr>
          <a:xfrm>
            <a:off x="0" y="376"/>
            <a:ext cx="5303520" cy="6857624"/>
          </a:xfrm>
          <a:prstGeom prst="rect">
            <a:avLst/>
          </a:prstGeom>
          <a:solidFill>
            <a:srgbClr val="101D4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 name="Google Shape;66;p45"/>
          <p:cNvSpPr txBox="1">
            <a:spLocks noGrp="1"/>
          </p:cNvSpPr>
          <p:nvPr>
            <p:ph type="title"/>
          </p:nvPr>
        </p:nvSpPr>
        <p:spPr>
          <a:xfrm>
            <a:off x="723900" y="239584"/>
            <a:ext cx="3855720" cy="2604100"/>
          </a:xfrm>
          <a:prstGeom prst="rect">
            <a:avLst/>
          </a:prstGeom>
          <a:noFill/>
          <a:ln>
            <a:noFill/>
          </a:ln>
        </p:spPr>
        <p:txBody>
          <a:bodyPr spcFirstLastPara="1" wrap="square" lIns="91425" tIns="45700" rIns="91425" bIns="45700" anchor="t" anchorCtr="0">
            <a:normAutofit/>
          </a:bodyPr>
          <a:lstStyle>
            <a:lvl1pPr marR="0" lvl="0" algn="l" rtl="0">
              <a:lnSpc>
                <a:spcPct val="84000"/>
              </a:lnSpc>
              <a:spcBef>
                <a:spcPts val="0"/>
              </a:spcBef>
              <a:spcAft>
                <a:spcPts val="0"/>
              </a:spcAft>
              <a:buClr>
                <a:schemeClr val="lt1"/>
              </a:buClr>
              <a:buSzPts val="4800"/>
              <a:buFont typeface="Calibri"/>
              <a:buNone/>
              <a:defRPr sz="4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45"/>
          <p:cNvSpPr txBox="1">
            <a:spLocks noGrp="1"/>
          </p:cNvSpPr>
          <p:nvPr>
            <p:ph type="body" idx="1"/>
          </p:nvPr>
        </p:nvSpPr>
        <p:spPr>
          <a:xfrm>
            <a:off x="723900" y="2855968"/>
            <a:ext cx="3855720" cy="3011432"/>
          </a:xfrm>
          <a:prstGeom prst="rect">
            <a:avLst/>
          </a:prstGeom>
          <a:noFill/>
          <a:ln>
            <a:noFill/>
          </a:ln>
        </p:spPr>
        <p:txBody>
          <a:bodyPr spcFirstLastPara="1" wrap="square" lIns="91425" tIns="45700" rIns="91425" bIns="45700" anchor="t" anchorCtr="0">
            <a:normAutofit/>
          </a:bodyPr>
          <a:lstStyle>
            <a:lvl1pPr marL="457200" lvl="0" indent="-228600" algn="l">
              <a:lnSpc>
                <a:spcPct val="113000"/>
              </a:lnSpc>
              <a:spcBef>
                <a:spcPts val="0"/>
              </a:spcBef>
              <a:spcAft>
                <a:spcPts val="0"/>
              </a:spcAft>
              <a:buClr>
                <a:schemeClr val="lt1"/>
              </a:buClr>
              <a:buSzPts val="1600"/>
              <a:buNone/>
              <a:defRPr sz="1600">
                <a:solidFill>
                  <a:schemeClr val="lt1"/>
                </a:solidFill>
                <a:latin typeface="Calibri"/>
                <a:ea typeface="Calibri"/>
                <a:cs typeface="Calibri"/>
                <a:sym typeface="Calibri"/>
              </a:defRPr>
            </a:lvl1pPr>
            <a:lvl2pPr marL="914400" lvl="1" indent="-228600" algn="l">
              <a:lnSpc>
                <a:spcPct val="94000"/>
              </a:lnSpc>
              <a:spcBef>
                <a:spcPts val="1500"/>
              </a:spcBef>
              <a:spcAft>
                <a:spcPts val="0"/>
              </a:spcAft>
              <a:buClr>
                <a:schemeClr val="dk2"/>
              </a:buClr>
              <a:buSzPts val="1400"/>
              <a:buNone/>
              <a:defRPr sz="1400"/>
            </a:lvl2pPr>
            <a:lvl3pPr marL="1371600" lvl="2" indent="-228600" algn="l">
              <a:lnSpc>
                <a:spcPct val="94000"/>
              </a:lnSpc>
              <a:spcBef>
                <a:spcPts val="500"/>
              </a:spcBef>
              <a:spcAft>
                <a:spcPts val="0"/>
              </a:spcAft>
              <a:buClr>
                <a:schemeClr val="dk2"/>
              </a:buClr>
              <a:buSzPts val="1200"/>
              <a:buNone/>
              <a:defRPr sz="1200"/>
            </a:lvl3pPr>
            <a:lvl4pPr marL="1828800" lvl="3" indent="-228600" algn="l">
              <a:lnSpc>
                <a:spcPct val="94000"/>
              </a:lnSpc>
              <a:spcBef>
                <a:spcPts val="500"/>
              </a:spcBef>
              <a:spcAft>
                <a:spcPts val="0"/>
              </a:spcAft>
              <a:buClr>
                <a:schemeClr val="dk2"/>
              </a:buClr>
              <a:buSzPts val="1000"/>
              <a:buNone/>
              <a:defRPr sz="1000"/>
            </a:lvl4pPr>
            <a:lvl5pPr marL="2286000" lvl="4" indent="-228600" algn="l">
              <a:lnSpc>
                <a:spcPct val="94000"/>
              </a:lnSpc>
              <a:spcBef>
                <a:spcPts val="500"/>
              </a:spcBef>
              <a:spcAft>
                <a:spcPts val="0"/>
              </a:spcAft>
              <a:buClr>
                <a:schemeClr val="dk2"/>
              </a:buClr>
              <a:buSzPts val="1000"/>
              <a:buNone/>
              <a:defRPr sz="1000"/>
            </a:lvl5pPr>
            <a:lvl6pPr marL="2743200" lvl="5" indent="-228600" algn="l">
              <a:lnSpc>
                <a:spcPct val="94000"/>
              </a:lnSpc>
              <a:spcBef>
                <a:spcPts val="500"/>
              </a:spcBef>
              <a:spcAft>
                <a:spcPts val="0"/>
              </a:spcAft>
              <a:buClr>
                <a:schemeClr val="dk2"/>
              </a:buClr>
              <a:buSzPts val="1000"/>
              <a:buNone/>
              <a:defRPr sz="1000"/>
            </a:lvl6pPr>
            <a:lvl7pPr marL="3200400" lvl="6" indent="-228600" algn="l">
              <a:lnSpc>
                <a:spcPct val="94000"/>
              </a:lnSpc>
              <a:spcBef>
                <a:spcPts val="500"/>
              </a:spcBef>
              <a:spcAft>
                <a:spcPts val="0"/>
              </a:spcAft>
              <a:buClr>
                <a:schemeClr val="dk2"/>
              </a:buClr>
              <a:buSzPts val="1000"/>
              <a:buNone/>
              <a:defRPr sz="1000"/>
            </a:lvl7pPr>
            <a:lvl8pPr marL="3657600" lvl="7" indent="-228600" algn="l">
              <a:lnSpc>
                <a:spcPct val="94000"/>
              </a:lnSpc>
              <a:spcBef>
                <a:spcPts val="500"/>
              </a:spcBef>
              <a:spcAft>
                <a:spcPts val="0"/>
              </a:spcAft>
              <a:buClr>
                <a:schemeClr val="dk2"/>
              </a:buClr>
              <a:buSzPts val="1000"/>
              <a:buNone/>
              <a:defRPr sz="1000"/>
            </a:lvl8pPr>
            <a:lvl9pPr marL="4114800" lvl="8" indent="-228600" algn="l">
              <a:lnSpc>
                <a:spcPct val="94000"/>
              </a:lnSpc>
              <a:spcBef>
                <a:spcPts val="500"/>
              </a:spcBef>
              <a:spcAft>
                <a:spcPts val="200"/>
              </a:spcAft>
              <a:buClr>
                <a:schemeClr val="dk2"/>
              </a:buClr>
              <a:buSzPts val="1000"/>
              <a:buNone/>
              <a:defRPr sz="1000"/>
            </a:lvl9pPr>
          </a:lstStyle>
          <a:p>
            <a:endParaRPr/>
          </a:p>
        </p:txBody>
      </p:sp>
      <p:sp>
        <p:nvSpPr>
          <p:cNvPr id="68" name="Google Shape;68;p45"/>
          <p:cNvSpPr txBox="1">
            <a:spLocks noGrp="1"/>
          </p:cNvSpPr>
          <p:nvPr>
            <p:ph type="dt" idx="10"/>
          </p:nvPr>
        </p:nvSpPr>
        <p:spPr>
          <a:xfrm>
            <a:off x="723902" y="6453386"/>
            <a:ext cx="1204572"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45"/>
          <p:cNvSpPr txBox="1">
            <a:spLocks noGrp="1"/>
          </p:cNvSpPr>
          <p:nvPr>
            <p:ph type="ftr" idx="11"/>
          </p:nvPr>
        </p:nvSpPr>
        <p:spPr>
          <a:xfrm>
            <a:off x="2205945" y="6453386"/>
            <a:ext cx="2373675"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45"/>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71" name="Google Shape;71;p45"/>
          <p:cNvSpPr/>
          <p:nvPr/>
        </p:nvSpPr>
        <p:spPr>
          <a:xfrm rot="10800000">
            <a:off x="6030402" y="23958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 name="Google Shape;72;p45"/>
          <p:cNvSpPr/>
          <p:nvPr/>
        </p:nvSpPr>
        <p:spPr>
          <a:xfrm>
            <a:off x="10659421" y="480600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 name="Google Shape;73;p45"/>
          <p:cNvSpPr txBox="1">
            <a:spLocks noGrp="1"/>
          </p:cNvSpPr>
          <p:nvPr>
            <p:ph type="body" idx="2"/>
          </p:nvPr>
        </p:nvSpPr>
        <p:spPr>
          <a:xfrm>
            <a:off x="6027420" y="256062"/>
            <a:ext cx="5212080" cy="541587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sz="2000">
                <a:latin typeface="Calibri"/>
                <a:ea typeface="Calibri"/>
                <a:cs typeface="Calibri"/>
                <a:sym typeface="Calibri"/>
              </a:defRPr>
            </a:lvl1pPr>
            <a:lvl2pPr marL="914400" lvl="1" indent="-355600" algn="l">
              <a:lnSpc>
                <a:spcPct val="94000"/>
              </a:lnSpc>
              <a:spcBef>
                <a:spcPts val="500"/>
              </a:spcBef>
              <a:spcAft>
                <a:spcPts val="0"/>
              </a:spcAft>
              <a:buClr>
                <a:schemeClr val="dk2"/>
              </a:buClr>
              <a:buSzPts val="2000"/>
              <a:buChar char="–"/>
              <a:defRPr sz="2000">
                <a:latin typeface="Calibri"/>
                <a:ea typeface="Calibri"/>
                <a:cs typeface="Calibri"/>
                <a:sym typeface="Calibri"/>
              </a:defRPr>
            </a:lvl2pPr>
            <a:lvl3pPr marL="1371600" lvl="2" indent="-342900" algn="l">
              <a:lnSpc>
                <a:spcPct val="94000"/>
              </a:lnSpc>
              <a:spcBef>
                <a:spcPts val="500"/>
              </a:spcBef>
              <a:spcAft>
                <a:spcPts val="0"/>
              </a:spcAft>
              <a:buClr>
                <a:schemeClr val="dk2"/>
              </a:buClr>
              <a:buSzPts val="1800"/>
              <a:buChar char="■"/>
              <a:defRPr sz="1800">
                <a:latin typeface="Calibri"/>
                <a:ea typeface="Calibri"/>
                <a:cs typeface="Calibri"/>
                <a:sym typeface="Calibri"/>
              </a:defRPr>
            </a:lvl3pPr>
            <a:lvl4pPr marL="1828800" lvl="3" indent="-342900" algn="l">
              <a:lnSpc>
                <a:spcPct val="94000"/>
              </a:lnSpc>
              <a:spcBef>
                <a:spcPts val="500"/>
              </a:spcBef>
              <a:spcAft>
                <a:spcPts val="0"/>
              </a:spcAft>
              <a:buClr>
                <a:schemeClr val="dk2"/>
              </a:buClr>
              <a:buSzPts val="1800"/>
              <a:buChar char="–"/>
              <a:defRPr sz="1800">
                <a:latin typeface="Calibri"/>
                <a:ea typeface="Calibri"/>
                <a:cs typeface="Calibri"/>
                <a:sym typeface="Calibri"/>
              </a:defRPr>
            </a:lvl4pPr>
            <a:lvl5pPr marL="2286000" lvl="4" indent="-330200" algn="l">
              <a:lnSpc>
                <a:spcPct val="94000"/>
              </a:lnSpc>
              <a:spcBef>
                <a:spcPts val="500"/>
              </a:spcBef>
              <a:spcAft>
                <a:spcPts val="0"/>
              </a:spcAft>
              <a:buClr>
                <a:schemeClr val="dk2"/>
              </a:buClr>
              <a:buSzPts val="1600"/>
              <a:buChar char="■"/>
              <a:defRPr sz="1600">
                <a:latin typeface="Calibri"/>
                <a:ea typeface="Calibri"/>
                <a:cs typeface="Calibri"/>
                <a:sym typeface="Calibri"/>
              </a:defRPr>
            </a:lvl5pPr>
            <a:lvl6pPr marL="2743200" lvl="5" indent="-330200" algn="l">
              <a:lnSpc>
                <a:spcPct val="94000"/>
              </a:lnSpc>
              <a:spcBef>
                <a:spcPts val="500"/>
              </a:spcBef>
              <a:spcAft>
                <a:spcPts val="0"/>
              </a:spcAft>
              <a:buClr>
                <a:schemeClr val="dk2"/>
              </a:buClr>
              <a:buSzPts val="1600"/>
              <a:buChar char="–"/>
              <a:defRPr sz="1600"/>
            </a:lvl6pPr>
            <a:lvl7pPr marL="3200400" lvl="6" indent="-330200" algn="l">
              <a:lnSpc>
                <a:spcPct val="94000"/>
              </a:lnSpc>
              <a:spcBef>
                <a:spcPts val="500"/>
              </a:spcBef>
              <a:spcAft>
                <a:spcPts val="0"/>
              </a:spcAft>
              <a:buClr>
                <a:schemeClr val="dk2"/>
              </a:buClr>
              <a:buSzPts val="1600"/>
              <a:buChar char="■"/>
              <a:defRPr sz="1600"/>
            </a:lvl7pPr>
            <a:lvl8pPr marL="3657600" lvl="7" indent="-330200" algn="l">
              <a:lnSpc>
                <a:spcPct val="94000"/>
              </a:lnSpc>
              <a:spcBef>
                <a:spcPts val="500"/>
              </a:spcBef>
              <a:spcAft>
                <a:spcPts val="0"/>
              </a:spcAft>
              <a:buClr>
                <a:schemeClr val="dk2"/>
              </a:buClr>
              <a:buSzPts val="1600"/>
              <a:buChar char="–"/>
              <a:defRPr sz="1600"/>
            </a:lvl8pPr>
            <a:lvl9pPr marL="4114800" lvl="8" indent="-330200" algn="l">
              <a:lnSpc>
                <a:spcPct val="94000"/>
              </a:lnSpc>
              <a:spcBef>
                <a:spcPts val="500"/>
              </a:spcBef>
              <a:spcAft>
                <a:spcPts val="200"/>
              </a:spcAft>
              <a:buClr>
                <a:schemeClr val="dk2"/>
              </a:buClr>
              <a:buSzPts val="1600"/>
              <a:buChar char="■"/>
              <a:defRPr sz="1600"/>
            </a:lvl9pPr>
          </a:lstStyle>
          <a:p>
            <a:endParaRPr/>
          </a:p>
        </p:txBody>
      </p:sp>
      <p:pic>
        <p:nvPicPr>
          <p:cNvPr id="74" name="Google Shape;74;p45"/>
          <p:cNvPicPr preferRelativeResize="0"/>
          <p:nvPr/>
        </p:nvPicPr>
        <p:blipFill rotWithShape="1">
          <a:blip r:embed="rId2">
            <a:alphaModFix/>
          </a:blip>
          <a:srcRect/>
          <a:stretch/>
        </p:blipFill>
        <p:spPr>
          <a:xfrm>
            <a:off x="10650784" y="5570332"/>
            <a:ext cx="1562816" cy="1562072"/>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Only">
  <p:cSld name="Title Only">
    <p:bg>
      <p:bgPr>
        <a:solidFill>
          <a:srgbClr val="101D49"/>
        </a:solidFill>
        <a:effectLst/>
      </p:bgPr>
    </p:bg>
    <p:spTree>
      <p:nvGrpSpPr>
        <p:cNvPr id="1" name="Shape 75"/>
        <p:cNvGrpSpPr/>
        <p:nvPr/>
      </p:nvGrpSpPr>
      <p:grpSpPr>
        <a:xfrm>
          <a:off x="0" y="0"/>
          <a:ext cx="0" cy="0"/>
          <a:chOff x="0" y="0"/>
          <a:chExt cx="0" cy="0"/>
        </a:xfrm>
      </p:grpSpPr>
      <p:sp>
        <p:nvSpPr>
          <p:cNvPr id="76" name="Google Shape;76;p46"/>
          <p:cNvSpPr/>
          <p:nvPr/>
        </p:nvSpPr>
        <p:spPr>
          <a:xfrm>
            <a:off x="3" y="685804"/>
            <a:ext cx="10972799" cy="1044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ibre Franklin"/>
              <a:ea typeface="Libre Franklin"/>
              <a:cs typeface="Libre Franklin"/>
              <a:sym typeface="Libre Franklin"/>
            </a:endParaRPr>
          </a:p>
        </p:txBody>
      </p:sp>
      <p:sp>
        <p:nvSpPr>
          <p:cNvPr id="77" name="Google Shape;77;p46"/>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46"/>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46"/>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80" name="Google Shape;80;p46"/>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pic>
        <p:nvPicPr>
          <p:cNvPr id="81" name="Google Shape;81;p46"/>
          <p:cNvPicPr preferRelativeResize="0"/>
          <p:nvPr/>
        </p:nvPicPr>
        <p:blipFill rotWithShape="1">
          <a:blip r:embed="rId2">
            <a:alphaModFix/>
          </a:blip>
          <a:srcRect/>
          <a:stretch/>
        </p:blipFill>
        <p:spPr>
          <a:xfrm>
            <a:off x="10206853" y="5620408"/>
            <a:ext cx="1985147" cy="95196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1_Title Only">
  <p:cSld name="1_Title Only">
    <p:bg>
      <p:bgPr>
        <a:solidFill>
          <a:srgbClr val="101D49"/>
        </a:solidFill>
        <a:effectLst/>
      </p:bgPr>
    </p:bg>
    <p:spTree>
      <p:nvGrpSpPr>
        <p:cNvPr id="1" name="Shape 82"/>
        <p:cNvGrpSpPr/>
        <p:nvPr/>
      </p:nvGrpSpPr>
      <p:grpSpPr>
        <a:xfrm>
          <a:off x="0" y="0"/>
          <a:ext cx="0" cy="0"/>
          <a:chOff x="0" y="0"/>
          <a:chExt cx="0" cy="0"/>
        </a:xfrm>
      </p:grpSpPr>
      <p:sp>
        <p:nvSpPr>
          <p:cNvPr id="83" name="Google Shape;83;p47"/>
          <p:cNvSpPr/>
          <p:nvPr/>
        </p:nvSpPr>
        <p:spPr>
          <a:xfrm>
            <a:off x="3" y="685804"/>
            <a:ext cx="10972799" cy="1044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ibre Franklin"/>
              <a:ea typeface="Libre Franklin"/>
              <a:cs typeface="Libre Franklin"/>
              <a:sym typeface="Libre Franklin"/>
            </a:endParaRPr>
          </a:p>
        </p:txBody>
      </p:sp>
      <p:sp>
        <p:nvSpPr>
          <p:cNvPr id="84" name="Google Shape;84;p47"/>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47"/>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47"/>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87" name="Google Shape;87;p47"/>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pic>
        <p:nvPicPr>
          <p:cNvPr id="88" name="Google Shape;88;p47"/>
          <p:cNvPicPr preferRelativeResize="0"/>
          <p:nvPr/>
        </p:nvPicPr>
        <p:blipFill rotWithShape="1">
          <a:blip r:embed="rId2">
            <a:alphaModFix/>
          </a:blip>
          <a:srcRect/>
          <a:stretch/>
        </p:blipFill>
        <p:spPr>
          <a:xfrm>
            <a:off x="1326995" y="2124299"/>
            <a:ext cx="1171639" cy="1171639"/>
          </a:xfrm>
          <a:prstGeom prst="rect">
            <a:avLst/>
          </a:prstGeom>
          <a:noFill/>
          <a:ln>
            <a:noFill/>
          </a:ln>
        </p:spPr>
      </p:pic>
      <p:pic>
        <p:nvPicPr>
          <p:cNvPr id="89" name="Google Shape;89;p47"/>
          <p:cNvPicPr preferRelativeResize="0"/>
          <p:nvPr/>
        </p:nvPicPr>
        <p:blipFill rotWithShape="1">
          <a:blip r:embed="rId3">
            <a:alphaModFix/>
          </a:blip>
          <a:srcRect/>
          <a:stretch/>
        </p:blipFill>
        <p:spPr>
          <a:xfrm>
            <a:off x="3176775" y="2031578"/>
            <a:ext cx="1329564" cy="1357072"/>
          </a:xfrm>
          <a:prstGeom prst="rect">
            <a:avLst/>
          </a:prstGeom>
          <a:noFill/>
          <a:ln>
            <a:noFill/>
          </a:ln>
        </p:spPr>
      </p:pic>
      <p:pic>
        <p:nvPicPr>
          <p:cNvPr id="90" name="Google Shape;90;p47"/>
          <p:cNvPicPr preferRelativeResize="0"/>
          <p:nvPr/>
        </p:nvPicPr>
        <p:blipFill rotWithShape="1">
          <a:blip r:embed="rId4">
            <a:alphaModFix/>
          </a:blip>
          <a:srcRect/>
          <a:stretch/>
        </p:blipFill>
        <p:spPr>
          <a:xfrm>
            <a:off x="4773572" y="1673400"/>
            <a:ext cx="2073435" cy="2073435"/>
          </a:xfrm>
          <a:prstGeom prst="rect">
            <a:avLst/>
          </a:prstGeom>
          <a:noFill/>
          <a:ln>
            <a:noFill/>
          </a:ln>
        </p:spPr>
      </p:pic>
      <p:pic>
        <p:nvPicPr>
          <p:cNvPr id="91" name="Google Shape;91;p47"/>
          <p:cNvPicPr preferRelativeResize="0"/>
          <p:nvPr/>
        </p:nvPicPr>
        <p:blipFill rotWithShape="1">
          <a:blip r:embed="rId5">
            <a:alphaModFix/>
          </a:blip>
          <a:srcRect l="42370" t="69524" r="38265"/>
          <a:stretch/>
        </p:blipFill>
        <p:spPr>
          <a:xfrm>
            <a:off x="9363605" y="2124299"/>
            <a:ext cx="885371" cy="1393379"/>
          </a:xfrm>
          <a:prstGeom prst="rect">
            <a:avLst/>
          </a:prstGeom>
          <a:noFill/>
          <a:ln>
            <a:noFill/>
          </a:ln>
        </p:spPr>
      </p:pic>
      <p:pic>
        <p:nvPicPr>
          <p:cNvPr id="92" name="Google Shape;92;p47"/>
          <p:cNvPicPr preferRelativeResize="0"/>
          <p:nvPr/>
        </p:nvPicPr>
        <p:blipFill rotWithShape="1">
          <a:blip r:embed="rId6">
            <a:alphaModFix/>
          </a:blip>
          <a:srcRect l="2426" t="35124" r="49320" b="29955"/>
          <a:stretch/>
        </p:blipFill>
        <p:spPr>
          <a:xfrm>
            <a:off x="7034884" y="2237877"/>
            <a:ext cx="1595944" cy="1154959"/>
          </a:xfrm>
          <a:prstGeom prst="rect">
            <a:avLst/>
          </a:prstGeom>
          <a:noFill/>
          <a:ln>
            <a:noFill/>
          </a:ln>
        </p:spPr>
      </p:pic>
      <p:sp>
        <p:nvSpPr>
          <p:cNvPr id="93" name="Google Shape;93;p47"/>
          <p:cNvSpPr txBox="1">
            <a:spLocks noGrp="1"/>
          </p:cNvSpPr>
          <p:nvPr>
            <p:ph type="body" idx="1"/>
          </p:nvPr>
        </p:nvSpPr>
        <p:spPr>
          <a:xfrm>
            <a:off x="1114301"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94" name="Google Shape;94;p47"/>
          <p:cNvSpPr txBox="1">
            <a:spLocks noGrp="1"/>
          </p:cNvSpPr>
          <p:nvPr>
            <p:ph type="body" idx="2"/>
          </p:nvPr>
        </p:nvSpPr>
        <p:spPr>
          <a:xfrm>
            <a:off x="3042537" y="3641018"/>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95" name="Google Shape;95;p47"/>
          <p:cNvSpPr txBox="1">
            <a:spLocks noGrp="1"/>
          </p:cNvSpPr>
          <p:nvPr>
            <p:ph type="body" idx="3"/>
          </p:nvPr>
        </p:nvSpPr>
        <p:spPr>
          <a:xfrm>
            <a:off x="5039117"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96" name="Google Shape;96;p47"/>
          <p:cNvSpPr txBox="1">
            <a:spLocks noGrp="1"/>
          </p:cNvSpPr>
          <p:nvPr>
            <p:ph type="body" idx="4"/>
          </p:nvPr>
        </p:nvSpPr>
        <p:spPr>
          <a:xfrm>
            <a:off x="7033806"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97" name="Google Shape;97;p47"/>
          <p:cNvSpPr txBox="1">
            <a:spLocks noGrp="1"/>
          </p:cNvSpPr>
          <p:nvPr>
            <p:ph type="body" idx="5"/>
          </p:nvPr>
        </p:nvSpPr>
        <p:spPr>
          <a:xfrm>
            <a:off x="9007778"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pic>
        <p:nvPicPr>
          <p:cNvPr id="98" name="Google Shape;98;p47"/>
          <p:cNvPicPr preferRelativeResize="0"/>
          <p:nvPr/>
        </p:nvPicPr>
        <p:blipFill rotWithShape="1">
          <a:blip r:embed="rId7">
            <a:alphaModFix/>
          </a:blip>
          <a:srcRect/>
          <a:stretch/>
        </p:blipFill>
        <p:spPr>
          <a:xfrm>
            <a:off x="10206853" y="5620408"/>
            <a:ext cx="1985147" cy="95196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Title and Content">
  <p:cSld name="Title and Content">
    <p:bg>
      <p:bgPr>
        <a:solidFill>
          <a:srgbClr val="101D49"/>
        </a:solidFill>
        <a:effectLst/>
      </p:bgPr>
    </p:bg>
    <p:spTree>
      <p:nvGrpSpPr>
        <p:cNvPr id="1" name="Shape 109"/>
        <p:cNvGrpSpPr/>
        <p:nvPr/>
      </p:nvGrpSpPr>
      <p:grpSpPr>
        <a:xfrm>
          <a:off x="0" y="0"/>
          <a:ext cx="0" cy="0"/>
          <a:chOff x="0" y="0"/>
          <a:chExt cx="0" cy="0"/>
        </a:xfrm>
      </p:grpSpPr>
      <p:sp>
        <p:nvSpPr>
          <p:cNvPr id="110" name="Google Shape;110;g1ee8d01f392_2_34"/>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ibre Franklin"/>
              <a:ea typeface="Libre Franklin"/>
              <a:cs typeface="Libre Franklin"/>
              <a:sym typeface="Libre Franklin"/>
            </a:endParaRPr>
          </a:p>
        </p:txBody>
      </p:sp>
      <p:sp>
        <p:nvSpPr>
          <p:cNvPr id="111" name="Google Shape;111;g1ee8d01f392_2_34"/>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2" name="Google Shape;112;g1ee8d01f392_2_34"/>
          <p:cNvSpPr txBox="1">
            <a:spLocks noGrp="1"/>
          </p:cNvSpPr>
          <p:nvPr>
            <p:ph type="body" idx="1"/>
          </p:nvPr>
        </p:nvSpPr>
        <p:spPr>
          <a:xfrm>
            <a:off x="1371600" y="2286004"/>
            <a:ext cx="9601200" cy="2900191"/>
          </a:xfrm>
          <a:prstGeom prst="rect">
            <a:avLst/>
          </a:prstGeom>
          <a:noFill/>
          <a:ln>
            <a:noFill/>
          </a:ln>
        </p:spPr>
        <p:txBody>
          <a:bodyPr spcFirstLastPara="1" wrap="square" lIns="91425" tIns="45700" rIns="91425" bIns="45700" anchor="t" anchorCtr="0">
            <a:normAutofit/>
          </a:bodyPr>
          <a:lstStyle>
            <a:lvl1pPr marL="457200" lvl="0" indent="-342900" algn="l">
              <a:lnSpc>
                <a:spcPct val="94000"/>
              </a:lnSpc>
              <a:spcBef>
                <a:spcPts val="1000"/>
              </a:spcBef>
              <a:spcAft>
                <a:spcPts val="0"/>
              </a:spcAft>
              <a:buClr>
                <a:schemeClr val="dk2"/>
              </a:buClr>
              <a:buSzPts val="1800"/>
              <a:buChar char="■"/>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113" name="Google Shape;113;g1ee8d01f392_2_34"/>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g1ee8d01f392_2_34"/>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5" name="Google Shape;115;g1ee8d01f392_2_34"/>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 name="Google Shape;116;g1ee8d01f392_2_34"/>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 name="Google Shape;117;g1ee8d01f392_2_34"/>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pic>
        <p:nvPicPr>
          <p:cNvPr id="118" name="Google Shape;118;g1ee8d01f392_2_34"/>
          <p:cNvPicPr preferRelativeResize="0"/>
          <p:nvPr/>
        </p:nvPicPr>
        <p:blipFill rotWithShape="1">
          <a:blip r:embed="rId2">
            <a:alphaModFix/>
          </a:blip>
          <a:srcRect/>
          <a:stretch/>
        </p:blipFill>
        <p:spPr>
          <a:xfrm>
            <a:off x="10377555" y="5226795"/>
            <a:ext cx="1562816" cy="1562072"/>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rgbClr val="101D49"/>
        </a:solidFill>
        <a:effectLst/>
      </p:bgPr>
    </p:bg>
    <p:spTree>
      <p:nvGrpSpPr>
        <p:cNvPr id="1" name="Shape 119"/>
        <p:cNvGrpSpPr/>
        <p:nvPr/>
      </p:nvGrpSpPr>
      <p:grpSpPr>
        <a:xfrm>
          <a:off x="0" y="0"/>
          <a:ext cx="0" cy="0"/>
          <a:chOff x="0" y="0"/>
          <a:chExt cx="0" cy="0"/>
        </a:xfrm>
      </p:grpSpPr>
      <p:sp>
        <p:nvSpPr>
          <p:cNvPr id="120" name="Google Shape;120;g1ee8d01f392_2_10"/>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ibre Franklin"/>
              <a:ea typeface="Libre Franklin"/>
              <a:cs typeface="Libre Franklin"/>
              <a:sym typeface="Libre Franklin"/>
            </a:endParaRPr>
          </a:p>
        </p:txBody>
      </p:sp>
      <p:sp>
        <p:nvSpPr>
          <p:cNvPr id="121" name="Google Shape;121;g1ee8d01f392_2_10"/>
          <p:cNvSpPr txBox="1">
            <a:spLocks noGrp="1"/>
          </p:cNvSpPr>
          <p:nvPr>
            <p:ph type="ctrTitle"/>
          </p:nvPr>
        </p:nvSpPr>
        <p:spPr>
          <a:xfrm>
            <a:off x="1915128" y="1788454"/>
            <a:ext cx="8361229" cy="2098226"/>
          </a:xfrm>
          <a:prstGeom prst="rect">
            <a:avLst/>
          </a:prstGeom>
          <a:noFill/>
          <a:ln>
            <a:noFill/>
          </a:ln>
        </p:spPr>
        <p:txBody>
          <a:bodyPr spcFirstLastPara="1" wrap="square" lIns="91425" tIns="45700" rIns="91425" bIns="45700" anchor="b" anchorCtr="0">
            <a:noAutofit/>
          </a:bodyPr>
          <a:lstStyle>
            <a:lvl1pPr marR="0" lvl="0" algn="ctr" rtl="0">
              <a:lnSpc>
                <a:spcPct val="89000"/>
              </a:lnSpc>
              <a:spcBef>
                <a:spcPts val="0"/>
              </a:spcBef>
              <a:spcAft>
                <a:spcPts val="0"/>
              </a:spcAft>
              <a:buClr>
                <a:srgbClr val="101D49"/>
              </a:buClr>
              <a:buSzPts val="7200"/>
              <a:buFont typeface="Libre Franklin"/>
              <a:buNone/>
              <a:defRPr sz="7200" b="0" i="0" u="none" strike="noStrike" cap="none">
                <a:solidFill>
                  <a:srgbClr val="101D49"/>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2" name="Google Shape;122;g1ee8d01f392_2_10"/>
          <p:cNvSpPr txBox="1">
            <a:spLocks noGrp="1"/>
          </p:cNvSpPr>
          <p:nvPr>
            <p:ph type="subTitle" idx="1"/>
          </p:nvPr>
        </p:nvSpPr>
        <p:spPr>
          <a:xfrm>
            <a:off x="2679909" y="3956283"/>
            <a:ext cx="6831673" cy="1086237"/>
          </a:xfrm>
          <a:prstGeom prst="rect">
            <a:avLst/>
          </a:prstGeom>
          <a:noFill/>
          <a:ln>
            <a:noFill/>
          </a:ln>
        </p:spPr>
        <p:txBody>
          <a:bodyPr spcFirstLastPara="1" wrap="square" lIns="91425" tIns="45700" rIns="91425" bIns="45700" anchor="t" anchorCtr="0">
            <a:normAutofit/>
          </a:bodyPr>
          <a:lstStyle>
            <a:lvl1pPr lvl="0" algn="ctr">
              <a:lnSpc>
                <a:spcPct val="112000"/>
              </a:lnSpc>
              <a:spcBef>
                <a:spcPts val="0"/>
              </a:spcBef>
              <a:spcAft>
                <a:spcPts val="0"/>
              </a:spcAft>
              <a:buClr>
                <a:srgbClr val="FFB718"/>
              </a:buClr>
              <a:buSzPts val="2300"/>
              <a:buNone/>
              <a:defRPr sz="2300" b="1">
                <a:solidFill>
                  <a:srgbClr val="FFB718"/>
                </a:solidFill>
              </a:defRPr>
            </a:lvl1pPr>
            <a:lvl2pPr lvl="1" algn="ctr">
              <a:lnSpc>
                <a:spcPct val="94000"/>
              </a:lnSpc>
              <a:spcBef>
                <a:spcPts val="500"/>
              </a:spcBef>
              <a:spcAft>
                <a:spcPts val="0"/>
              </a:spcAft>
              <a:buClr>
                <a:schemeClr val="dk2"/>
              </a:buClr>
              <a:buSzPts val="2000"/>
              <a:buNone/>
              <a:defRPr sz="2000"/>
            </a:lvl2pPr>
            <a:lvl3pPr lvl="2" algn="ctr">
              <a:lnSpc>
                <a:spcPct val="94000"/>
              </a:lnSpc>
              <a:spcBef>
                <a:spcPts val="500"/>
              </a:spcBef>
              <a:spcAft>
                <a:spcPts val="0"/>
              </a:spcAft>
              <a:buClr>
                <a:schemeClr val="dk2"/>
              </a:buClr>
              <a:buSzPts val="1800"/>
              <a:buNone/>
              <a:defRPr sz="1800"/>
            </a:lvl3pPr>
            <a:lvl4pPr lvl="3" algn="ctr">
              <a:lnSpc>
                <a:spcPct val="94000"/>
              </a:lnSpc>
              <a:spcBef>
                <a:spcPts val="500"/>
              </a:spcBef>
              <a:spcAft>
                <a:spcPts val="0"/>
              </a:spcAft>
              <a:buClr>
                <a:schemeClr val="dk2"/>
              </a:buClr>
              <a:buSzPts val="1600"/>
              <a:buNone/>
              <a:defRPr sz="1600"/>
            </a:lvl4pPr>
            <a:lvl5pPr lvl="4" algn="ctr">
              <a:lnSpc>
                <a:spcPct val="94000"/>
              </a:lnSpc>
              <a:spcBef>
                <a:spcPts val="500"/>
              </a:spcBef>
              <a:spcAft>
                <a:spcPts val="0"/>
              </a:spcAft>
              <a:buClr>
                <a:schemeClr val="dk2"/>
              </a:buClr>
              <a:buSzPts val="1600"/>
              <a:buNone/>
              <a:defRPr sz="1600"/>
            </a:lvl5pPr>
            <a:lvl6pPr lvl="5" algn="ctr">
              <a:lnSpc>
                <a:spcPct val="94000"/>
              </a:lnSpc>
              <a:spcBef>
                <a:spcPts val="500"/>
              </a:spcBef>
              <a:spcAft>
                <a:spcPts val="0"/>
              </a:spcAft>
              <a:buClr>
                <a:schemeClr val="dk2"/>
              </a:buClr>
              <a:buSzPts val="1600"/>
              <a:buNone/>
              <a:defRPr sz="1600"/>
            </a:lvl6pPr>
            <a:lvl7pPr lvl="6" algn="ctr">
              <a:lnSpc>
                <a:spcPct val="94000"/>
              </a:lnSpc>
              <a:spcBef>
                <a:spcPts val="500"/>
              </a:spcBef>
              <a:spcAft>
                <a:spcPts val="0"/>
              </a:spcAft>
              <a:buClr>
                <a:schemeClr val="dk2"/>
              </a:buClr>
              <a:buSzPts val="1600"/>
              <a:buNone/>
              <a:defRPr sz="1600"/>
            </a:lvl7pPr>
            <a:lvl8pPr lvl="7" algn="ctr">
              <a:lnSpc>
                <a:spcPct val="94000"/>
              </a:lnSpc>
              <a:spcBef>
                <a:spcPts val="500"/>
              </a:spcBef>
              <a:spcAft>
                <a:spcPts val="0"/>
              </a:spcAft>
              <a:buClr>
                <a:schemeClr val="dk2"/>
              </a:buClr>
              <a:buSzPts val="1600"/>
              <a:buNone/>
              <a:defRPr sz="1600"/>
            </a:lvl8pPr>
            <a:lvl9pPr lvl="8" algn="ctr">
              <a:lnSpc>
                <a:spcPct val="94000"/>
              </a:lnSpc>
              <a:spcBef>
                <a:spcPts val="500"/>
              </a:spcBef>
              <a:spcAft>
                <a:spcPts val="200"/>
              </a:spcAft>
              <a:buClr>
                <a:schemeClr val="dk2"/>
              </a:buClr>
              <a:buSzPts val="1600"/>
              <a:buNone/>
              <a:defRPr sz="1600"/>
            </a:lvl9pPr>
          </a:lstStyle>
          <a:p>
            <a:endParaRPr/>
          </a:p>
        </p:txBody>
      </p:sp>
      <p:sp>
        <p:nvSpPr>
          <p:cNvPr id="123" name="Google Shape;123;g1ee8d01f392_2_10"/>
          <p:cNvSpPr txBox="1">
            <a:spLocks noGrp="1"/>
          </p:cNvSpPr>
          <p:nvPr>
            <p:ph type="dt" idx="10"/>
          </p:nvPr>
        </p:nvSpPr>
        <p:spPr>
          <a:xfrm>
            <a:off x="752859" y="6453386"/>
            <a:ext cx="1607944"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4" name="Google Shape;124;g1ee8d01f392_2_10"/>
          <p:cNvSpPr txBox="1">
            <a:spLocks noGrp="1"/>
          </p:cNvSpPr>
          <p:nvPr>
            <p:ph type="ftr" idx="11"/>
          </p:nvPr>
        </p:nvSpPr>
        <p:spPr>
          <a:xfrm>
            <a:off x="2584057" y="6453386"/>
            <a:ext cx="7023377" cy="40461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g1ee8d01f392_2_10"/>
          <p:cNvSpPr txBox="1">
            <a:spLocks noGrp="1"/>
          </p:cNvSpPr>
          <p:nvPr>
            <p:ph type="sldNum" idx="12"/>
          </p:nvPr>
        </p:nvSpPr>
        <p:spPr>
          <a:xfrm>
            <a:off x="9830683"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grpSp>
        <p:nvGrpSpPr>
          <p:cNvPr id="126" name="Google Shape;126;g1ee8d01f392_2_10"/>
          <p:cNvGrpSpPr/>
          <p:nvPr/>
        </p:nvGrpSpPr>
        <p:grpSpPr>
          <a:xfrm>
            <a:off x="752860" y="744473"/>
            <a:ext cx="10674117" cy="5349671"/>
            <a:chOff x="752858" y="744469"/>
            <a:chExt cx="10674117" cy="5349671"/>
          </a:xfrm>
        </p:grpSpPr>
        <p:sp>
          <p:nvSpPr>
            <p:cNvPr id="127" name="Google Shape;127;g1ee8d01f392_2_10"/>
            <p:cNvSpPr/>
            <p:nvPr/>
          </p:nvSpPr>
          <p:spPr>
            <a:xfrm>
              <a:off x="8151962" y="1685652"/>
              <a:ext cx="3275013" cy="4408488"/>
            </a:xfrm>
            <a:custGeom>
              <a:avLst/>
              <a:gdLst/>
              <a:ahLst/>
              <a:cxnLst/>
              <a:rect l="l" t="t" r="r" b="b"/>
              <a:pathLst>
                <a:path w="10000" h="10000" extrusionOk="0">
                  <a:moveTo>
                    <a:pt x="8761" y="0"/>
                  </a:moveTo>
                  <a:lnTo>
                    <a:pt x="10000" y="0"/>
                  </a:lnTo>
                  <a:lnTo>
                    <a:pt x="10000" y="10000"/>
                  </a:lnTo>
                  <a:lnTo>
                    <a:pt x="0" y="10000"/>
                  </a:lnTo>
                  <a:lnTo>
                    <a:pt x="0" y="9126"/>
                  </a:lnTo>
                  <a:lnTo>
                    <a:pt x="8761" y="9127"/>
                  </a:lnTo>
                  <a:lnTo>
                    <a:pt x="8761" y="0"/>
                  </a:lnTo>
                  <a:close/>
                </a:path>
              </a:pathLst>
            </a:custGeom>
            <a:solidFill>
              <a:srgbClr val="FFB718"/>
            </a:solidFill>
            <a:ln>
              <a:noFill/>
            </a:ln>
          </p:spPr>
        </p:sp>
        <p:sp>
          <p:nvSpPr>
            <p:cNvPr id="128" name="Google Shape;128;g1ee8d01f392_2_10"/>
            <p:cNvSpPr/>
            <p:nvPr/>
          </p:nvSpPr>
          <p:spPr>
            <a:xfrm rot="10800000">
              <a:off x="752858" y="744469"/>
              <a:ext cx="3275668" cy="4408488"/>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129" name="Google Shape;129;g1ee8d01f392_2_10"/>
          <p:cNvPicPr preferRelativeResize="0"/>
          <p:nvPr/>
        </p:nvPicPr>
        <p:blipFill rotWithShape="1">
          <a:blip r:embed="rId2">
            <a:alphaModFix/>
          </a:blip>
          <a:srcRect/>
          <a:stretch/>
        </p:blipFill>
        <p:spPr>
          <a:xfrm>
            <a:off x="8610148" y="3655952"/>
            <a:ext cx="2358640" cy="2357518"/>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Shape 9"/>
        <p:cNvGrpSpPr/>
        <p:nvPr/>
      </p:nvGrpSpPr>
      <p:grpSpPr>
        <a:xfrm>
          <a:off x="0" y="0"/>
          <a:ext cx="0" cy="0"/>
          <a:chOff x="0" y="0"/>
          <a:chExt cx="0" cy="0"/>
        </a:xfrm>
      </p:grpSpPr>
      <p:sp>
        <p:nvSpPr>
          <p:cNvPr id="10" name="Google Shape;10;p40"/>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 name="Google Shape;11;p40"/>
          <p:cNvSpPr txBox="1">
            <a:spLocks noGrp="1"/>
          </p:cNvSpPr>
          <p:nvPr>
            <p:ph type="body" idx="1"/>
          </p:nvPr>
        </p:nvSpPr>
        <p:spPr>
          <a:xfrm>
            <a:off x="1371600" y="2286000"/>
            <a:ext cx="9601200" cy="3581400"/>
          </a:xfrm>
          <a:prstGeom prst="rect">
            <a:avLst/>
          </a:prstGeom>
          <a:noFill/>
          <a:ln>
            <a:noFill/>
          </a:ln>
        </p:spPr>
        <p:txBody>
          <a:bodyPr spcFirstLastPara="1" wrap="square" lIns="91425" tIns="45700" rIns="91425" bIns="45700" anchor="t" anchorCtr="0">
            <a:normAutofit/>
          </a:bodyPr>
          <a:lstStyle>
            <a:lvl1pPr marL="457200" marR="0" lvl="0" indent="-355600" algn="l" rtl="0">
              <a:lnSpc>
                <a:spcPct val="94000"/>
              </a:lnSpc>
              <a:spcBef>
                <a:spcPts val="1000"/>
              </a:spcBef>
              <a:spcAft>
                <a:spcPts val="0"/>
              </a:spcAft>
              <a:buClr>
                <a:schemeClr val="dk2"/>
              </a:buClr>
              <a:buSzPts val="2000"/>
              <a:buFont typeface="Libre Franklin"/>
              <a:buChar char="■"/>
              <a:defRPr sz="2000" b="0" i="0" u="none" strike="noStrike" cap="none">
                <a:solidFill>
                  <a:schemeClr val="dk2"/>
                </a:solidFill>
                <a:latin typeface="Calibri"/>
                <a:ea typeface="Calibri"/>
                <a:cs typeface="Calibri"/>
                <a:sym typeface="Calibri"/>
              </a:defRPr>
            </a:lvl1pPr>
            <a:lvl2pPr marL="914400" marR="0" lvl="1" indent="-355600" algn="l" rtl="0">
              <a:lnSpc>
                <a:spcPct val="94000"/>
              </a:lnSpc>
              <a:spcBef>
                <a:spcPts val="500"/>
              </a:spcBef>
              <a:spcAft>
                <a:spcPts val="0"/>
              </a:spcAft>
              <a:buClr>
                <a:schemeClr val="dk2"/>
              </a:buClr>
              <a:buSzPts val="2000"/>
              <a:buFont typeface="Libre Franklin"/>
              <a:buChar char="–"/>
              <a:defRPr sz="2000" b="0" i="1" u="none" strike="noStrike" cap="none">
                <a:solidFill>
                  <a:schemeClr val="dk2"/>
                </a:solidFill>
                <a:latin typeface="Calibri"/>
                <a:ea typeface="Calibri"/>
                <a:cs typeface="Calibri"/>
                <a:sym typeface="Calibri"/>
              </a:defRPr>
            </a:lvl2pPr>
            <a:lvl3pPr marL="1371600" marR="0" lvl="2" indent="-342900" algn="l" rtl="0">
              <a:lnSpc>
                <a:spcPct val="94000"/>
              </a:lnSpc>
              <a:spcBef>
                <a:spcPts val="500"/>
              </a:spcBef>
              <a:spcAft>
                <a:spcPts val="0"/>
              </a:spcAft>
              <a:buClr>
                <a:schemeClr val="dk2"/>
              </a:buClr>
              <a:buSzPts val="1800"/>
              <a:buFont typeface="Libre Franklin"/>
              <a:buChar char="■"/>
              <a:defRPr sz="1800" b="0" i="0" u="none" strike="noStrike" cap="none">
                <a:solidFill>
                  <a:schemeClr val="dk2"/>
                </a:solidFill>
                <a:latin typeface="Calibri"/>
                <a:ea typeface="Calibri"/>
                <a:cs typeface="Calibri"/>
                <a:sym typeface="Calibri"/>
              </a:defRPr>
            </a:lvl3pPr>
            <a:lvl4pPr marL="1828800" marR="0" lvl="3" indent="-342900" algn="l" rtl="0">
              <a:lnSpc>
                <a:spcPct val="94000"/>
              </a:lnSpc>
              <a:spcBef>
                <a:spcPts val="500"/>
              </a:spcBef>
              <a:spcAft>
                <a:spcPts val="0"/>
              </a:spcAft>
              <a:buClr>
                <a:schemeClr val="dk2"/>
              </a:buClr>
              <a:buSzPts val="1800"/>
              <a:buFont typeface="Libre Franklin"/>
              <a:buChar char="–"/>
              <a:defRPr sz="1800" b="0" i="1" u="none" strike="noStrike" cap="none">
                <a:solidFill>
                  <a:schemeClr val="dk2"/>
                </a:solidFill>
                <a:latin typeface="Calibri"/>
                <a:ea typeface="Calibri"/>
                <a:cs typeface="Calibri"/>
                <a:sym typeface="Calibri"/>
              </a:defRPr>
            </a:lvl4pPr>
            <a:lvl5pPr marL="2286000" marR="0" lvl="4" indent="-330200" algn="l" rtl="0">
              <a:lnSpc>
                <a:spcPct val="94000"/>
              </a:lnSpc>
              <a:spcBef>
                <a:spcPts val="500"/>
              </a:spcBef>
              <a:spcAft>
                <a:spcPts val="0"/>
              </a:spcAft>
              <a:buClr>
                <a:schemeClr val="dk2"/>
              </a:buClr>
              <a:buSzPts val="1600"/>
              <a:buFont typeface="Libre Franklin"/>
              <a:buChar char="■"/>
              <a:defRPr sz="1600" b="0" i="0" u="none" strike="noStrike" cap="none">
                <a:solidFill>
                  <a:schemeClr val="dk2"/>
                </a:solidFill>
                <a:latin typeface="Calibri"/>
                <a:ea typeface="Calibri"/>
                <a:cs typeface="Calibri"/>
                <a:sym typeface="Calibri"/>
              </a:defRPr>
            </a:lvl5pPr>
            <a:lvl6pPr marL="2743200" marR="0" lvl="5" indent="-330200" algn="l" rtl="0">
              <a:lnSpc>
                <a:spcPct val="94000"/>
              </a:lnSpc>
              <a:spcBef>
                <a:spcPts val="500"/>
              </a:spcBef>
              <a:spcAft>
                <a:spcPts val="0"/>
              </a:spcAft>
              <a:buClr>
                <a:schemeClr val="dk2"/>
              </a:buClr>
              <a:buSzPts val="1600"/>
              <a:buFont typeface="Libre Franklin"/>
              <a:buChar char="–"/>
              <a:defRPr sz="1600" b="0" i="1" u="none" strike="noStrike" cap="none">
                <a:solidFill>
                  <a:schemeClr val="dk2"/>
                </a:solidFill>
                <a:latin typeface="Libre Franklin"/>
                <a:ea typeface="Libre Franklin"/>
                <a:cs typeface="Libre Franklin"/>
                <a:sym typeface="Libre Franklin"/>
              </a:defRPr>
            </a:lvl6pPr>
            <a:lvl7pPr marL="3200400" marR="0" lvl="6" indent="-317500" algn="l" rtl="0">
              <a:lnSpc>
                <a:spcPct val="94000"/>
              </a:lnSpc>
              <a:spcBef>
                <a:spcPts val="500"/>
              </a:spcBef>
              <a:spcAft>
                <a:spcPts val="0"/>
              </a:spcAft>
              <a:buClr>
                <a:schemeClr val="dk2"/>
              </a:buClr>
              <a:buSzPts val="1400"/>
              <a:buFont typeface="Libre Franklin"/>
              <a:buChar char="■"/>
              <a:defRPr sz="1400" b="0" i="0" u="none" strike="noStrike" cap="none">
                <a:solidFill>
                  <a:schemeClr val="dk2"/>
                </a:solidFill>
                <a:latin typeface="Libre Franklin"/>
                <a:ea typeface="Libre Franklin"/>
                <a:cs typeface="Libre Franklin"/>
                <a:sym typeface="Libre Franklin"/>
              </a:defRPr>
            </a:lvl7pPr>
            <a:lvl8pPr marL="3657600" marR="0" lvl="7" indent="-317500" algn="l" rtl="0">
              <a:lnSpc>
                <a:spcPct val="94000"/>
              </a:lnSpc>
              <a:spcBef>
                <a:spcPts val="500"/>
              </a:spcBef>
              <a:spcAft>
                <a:spcPts val="0"/>
              </a:spcAft>
              <a:buClr>
                <a:schemeClr val="dk2"/>
              </a:buClr>
              <a:buSzPts val="1400"/>
              <a:buFont typeface="Libre Franklin"/>
              <a:buChar char="–"/>
              <a:defRPr sz="1400" b="0" i="1" u="none" strike="noStrike" cap="none">
                <a:solidFill>
                  <a:schemeClr val="dk2"/>
                </a:solidFill>
                <a:latin typeface="Libre Franklin"/>
                <a:ea typeface="Libre Franklin"/>
                <a:cs typeface="Libre Franklin"/>
                <a:sym typeface="Libre Franklin"/>
              </a:defRPr>
            </a:lvl8pPr>
            <a:lvl9pPr marL="4114800" marR="0" lvl="8" indent="-317500" algn="l" rtl="0">
              <a:lnSpc>
                <a:spcPct val="94000"/>
              </a:lnSpc>
              <a:spcBef>
                <a:spcPts val="500"/>
              </a:spcBef>
              <a:spcAft>
                <a:spcPts val="200"/>
              </a:spcAft>
              <a:buClr>
                <a:schemeClr val="dk2"/>
              </a:buClr>
              <a:buSzPts val="1400"/>
              <a:buFont typeface="Libre Franklin"/>
              <a:buChar char="■"/>
              <a:defRPr sz="1400" b="0" i="0" u="none" strike="noStrike" cap="none">
                <a:solidFill>
                  <a:schemeClr val="dk2"/>
                </a:solidFill>
                <a:latin typeface="Libre Franklin"/>
                <a:ea typeface="Libre Franklin"/>
                <a:cs typeface="Libre Franklin"/>
                <a:sym typeface="Libre Franklin"/>
              </a:defRPr>
            </a:lvl9pPr>
          </a:lstStyle>
          <a:p>
            <a:endParaRPr/>
          </a:p>
        </p:txBody>
      </p:sp>
      <p:sp>
        <p:nvSpPr>
          <p:cNvPr id="12" name="Google Shape;12;p40"/>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3" name="Google Shape;13;p40"/>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4" name="Google Shape;14;p40"/>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15" name="Google Shape;15;p40"/>
          <p:cNvSpPr txBox="1"/>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marR="0" lvl="0" indent="0" algn="l" rtl="0">
              <a:lnSpc>
                <a:spcPct val="89000"/>
              </a:lnSpc>
              <a:spcBef>
                <a:spcPts val="0"/>
              </a:spcBef>
              <a:spcAft>
                <a:spcPts val="0"/>
              </a:spcAft>
              <a:buClr>
                <a:srgbClr val="101D49"/>
              </a:buClr>
              <a:buSzPts val="4400"/>
              <a:buFont typeface="Calibri"/>
              <a:buNone/>
            </a:pPr>
            <a:r>
              <a:rPr lang="en-US" sz="4400" b="1" i="0" u="none" strike="noStrike" cap="none">
                <a:solidFill>
                  <a:srgbClr val="101D49"/>
                </a:solidFill>
                <a:latin typeface="Calibri"/>
                <a:ea typeface="Calibri"/>
                <a:cs typeface="Calibri"/>
                <a:sym typeface="Calibri"/>
              </a:rPr>
              <a:t>Click to edit Master title style</a:t>
            </a:r>
            <a:endParaRPr sz="1400" b="0" i="0" u="none" strike="noStrike" cap="none">
              <a:solidFill>
                <a:srgbClr val="000000"/>
              </a:solidFill>
              <a:latin typeface="Arial"/>
              <a:ea typeface="Arial"/>
              <a:cs typeface="Arial"/>
              <a:sym typeface="Arial"/>
            </a:endParaRPr>
          </a:p>
        </p:txBody>
      </p:sp>
      <p:sp>
        <p:nvSpPr>
          <p:cNvPr id="16" name="Google Shape;16;p40"/>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 name="Google Shape;17;p40"/>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8" name="Google Shape;18;p40"/>
          <p:cNvPicPr preferRelativeResize="0"/>
          <p:nvPr/>
        </p:nvPicPr>
        <p:blipFill rotWithShape="1">
          <a:blip r:embed="rId9">
            <a:alphaModFix/>
          </a:blip>
          <a:srcRect/>
          <a:stretch/>
        </p:blipFill>
        <p:spPr>
          <a:xfrm>
            <a:off x="10377555" y="5226795"/>
            <a:ext cx="1562816" cy="156207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368">
          <p15:clr>
            <a:srgbClr val="F26B43"/>
          </p15:clr>
        </p15:guide>
        <p15:guide id="2" orient="horz" pos="1440">
          <p15:clr>
            <a:srgbClr val="F26B43"/>
          </p15:clr>
        </p15:guide>
        <p15:guide id="3" orient="horz" pos="3696">
          <p15:clr>
            <a:srgbClr val="F26B43"/>
          </p15:clr>
        </p15:guide>
        <p15:guide id="4" orient="horz" pos="432">
          <p15:clr>
            <a:srgbClr val="F26B43"/>
          </p15:clr>
        </p15:guide>
        <p15:guide id="5" orient="horz" pos="1512">
          <p15:clr>
            <a:srgbClr val="F26B43"/>
          </p15:clr>
        </p15:guide>
        <p15:guide id="6" pos="6912">
          <p15:clr>
            <a:srgbClr val="F26B43"/>
          </p15:clr>
        </p15:guide>
        <p15:guide id="7" pos="936">
          <p15:clr>
            <a:srgbClr val="F26B43"/>
          </p15:clr>
        </p15:guide>
        <p15:guide id="8" pos="86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Shape 99"/>
        <p:cNvGrpSpPr/>
        <p:nvPr/>
      </p:nvGrpSpPr>
      <p:grpSpPr>
        <a:xfrm>
          <a:off x="0" y="0"/>
          <a:ext cx="0" cy="0"/>
          <a:chOff x="0" y="0"/>
          <a:chExt cx="0" cy="0"/>
        </a:xfrm>
      </p:grpSpPr>
      <p:sp>
        <p:nvSpPr>
          <p:cNvPr id="100" name="Google Shape;100;g1ee8d01f392_2_0"/>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ibre Franklin"/>
              <a:ea typeface="Libre Franklin"/>
              <a:cs typeface="Libre Franklin"/>
              <a:sym typeface="Libre Franklin"/>
            </a:endParaRPr>
          </a:p>
        </p:txBody>
      </p:sp>
      <p:sp>
        <p:nvSpPr>
          <p:cNvPr id="101" name="Google Shape;101;g1ee8d01f392_2_0"/>
          <p:cNvSpPr txBox="1">
            <a:spLocks noGrp="1"/>
          </p:cNvSpPr>
          <p:nvPr>
            <p:ph type="body" idx="1"/>
          </p:nvPr>
        </p:nvSpPr>
        <p:spPr>
          <a:xfrm>
            <a:off x="1371600" y="2286000"/>
            <a:ext cx="9601200" cy="3581400"/>
          </a:xfrm>
          <a:prstGeom prst="rect">
            <a:avLst/>
          </a:prstGeom>
          <a:noFill/>
          <a:ln>
            <a:noFill/>
          </a:ln>
        </p:spPr>
        <p:txBody>
          <a:bodyPr spcFirstLastPara="1" wrap="square" lIns="91425" tIns="45700" rIns="91425" bIns="45700" anchor="t" anchorCtr="0">
            <a:normAutofit/>
          </a:bodyPr>
          <a:lstStyle>
            <a:lvl1pPr marL="457200" marR="0" lvl="0" indent="-355600" algn="l" rtl="0">
              <a:lnSpc>
                <a:spcPct val="94000"/>
              </a:lnSpc>
              <a:spcBef>
                <a:spcPts val="1000"/>
              </a:spcBef>
              <a:spcAft>
                <a:spcPts val="0"/>
              </a:spcAft>
              <a:buClr>
                <a:schemeClr val="dk2"/>
              </a:buClr>
              <a:buSzPts val="2000"/>
              <a:buFont typeface="Libre Franklin"/>
              <a:buChar char="■"/>
              <a:defRPr sz="2000" b="0" i="0" u="none" strike="noStrike" cap="none">
                <a:solidFill>
                  <a:schemeClr val="dk2"/>
                </a:solidFill>
                <a:latin typeface="Libre Franklin"/>
                <a:ea typeface="Libre Franklin"/>
                <a:cs typeface="Libre Franklin"/>
                <a:sym typeface="Libre Franklin"/>
              </a:defRPr>
            </a:lvl1pPr>
            <a:lvl2pPr marL="914400" marR="0" lvl="1" indent="-355600" algn="l" rtl="0">
              <a:lnSpc>
                <a:spcPct val="94000"/>
              </a:lnSpc>
              <a:spcBef>
                <a:spcPts val="500"/>
              </a:spcBef>
              <a:spcAft>
                <a:spcPts val="0"/>
              </a:spcAft>
              <a:buClr>
                <a:schemeClr val="dk2"/>
              </a:buClr>
              <a:buSzPts val="2000"/>
              <a:buFont typeface="Libre Franklin"/>
              <a:buChar char="–"/>
              <a:defRPr sz="2000" b="0" i="1" u="none" strike="noStrike" cap="none">
                <a:solidFill>
                  <a:schemeClr val="dk2"/>
                </a:solidFill>
                <a:latin typeface="Libre Franklin"/>
                <a:ea typeface="Libre Franklin"/>
                <a:cs typeface="Libre Franklin"/>
                <a:sym typeface="Libre Franklin"/>
              </a:defRPr>
            </a:lvl2pPr>
            <a:lvl3pPr marL="1371600" marR="0" lvl="2" indent="-342900" algn="l" rtl="0">
              <a:lnSpc>
                <a:spcPct val="94000"/>
              </a:lnSpc>
              <a:spcBef>
                <a:spcPts val="500"/>
              </a:spcBef>
              <a:spcAft>
                <a:spcPts val="0"/>
              </a:spcAft>
              <a:buClr>
                <a:schemeClr val="dk2"/>
              </a:buClr>
              <a:buSzPts val="1800"/>
              <a:buFont typeface="Libre Franklin"/>
              <a:buChar char="■"/>
              <a:defRPr sz="1800" b="0" i="0" u="none" strike="noStrike" cap="none">
                <a:solidFill>
                  <a:schemeClr val="dk2"/>
                </a:solidFill>
                <a:latin typeface="Libre Franklin"/>
                <a:ea typeface="Libre Franklin"/>
                <a:cs typeface="Libre Franklin"/>
                <a:sym typeface="Libre Franklin"/>
              </a:defRPr>
            </a:lvl3pPr>
            <a:lvl4pPr marL="1828800" marR="0" lvl="3" indent="-342900" algn="l" rtl="0">
              <a:lnSpc>
                <a:spcPct val="94000"/>
              </a:lnSpc>
              <a:spcBef>
                <a:spcPts val="500"/>
              </a:spcBef>
              <a:spcAft>
                <a:spcPts val="0"/>
              </a:spcAft>
              <a:buClr>
                <a:schemeClr val="dk2"/>
              </a:buClr>
              <a:buSzPts val="1800"/>
              <a:buFont typeface="Libre Franklin"/>
              <a:buChar char="–"/>
              <a:defRPr sz="1800" b="0" i="1" u="none" strike="noStrike" cap="none">
                <a:solidFill>
                  <a:schemeClr val="dk2"/>
                </a:solidFill>
                <a:latin typeface="Libre Franklin"/>
                <a:ea typeface="Libre Franklin"/>
                <a:cs typeface="Libre Franklin"/>
                <a:sym typeface="Libre Franklin"/>
              </a:defRPr>
            </a:lvl4pPr>
            <a:lvl5pPr marL="2286000" marR="0" lvl="4" indent="-330200" algn="l" rtl="0">
              <a:lnSpc>
                <a:spcPct val="94000"/>
              </a:lnSpc>
              <a:spcBef>
                <a:spcPts val="500"/>
              </a:spcBef>
              <a:spcAft>
                <a:spcPts val="0"/>
              </a:spcAft>
              <a:buClr>
                <a:schemeClr val="dk2"/>
              </a:buClr>
              <a:buSzPts val="1600"/>
              <a:buFont typeface="Libre Franklin"/>
              <a:buChar char="■"/>
              <a:defRPr sz="1600" b="0" i="0" u="none" strike="noStrike" cap="none">
                <a:solidFill>
                  <a:schemeClr val="dk2"/>
                </a:solidFill>
                <a:latin typeface="Libre Franklin"/>
                <a:ea typeface="Libre Franklin"/>
                <a:cs typeface="Libre Franklin"/>
                <a:sym typeface="Libre Franklin"/>
              </a:defRPr>
            </a:lvl5pPr>
            <a:lvl6pPr marL="2743200" marR="0" lvl="5" indent="-330200" algn="l" rtl="0">
              <a:lnSpc>
                <a:spcPct val="94000"/>
              </a:lnSpc>
              <a:spcBef>
                <a:spcPts val="500"/>
              </a:spcBef>
              <a:spcAft>
                <a:spcPts val="0"/>
              </a:spcAft>
              <a:buClr>
                <a:schemeClr val="dk2"/>
              </a:buClr>
              <a:buSzPts val="1600"/>
              <a:buFont typeface="Libre Franklin"/>
              <a:buChar char="–"/>
              <a:defRPr sz="1600" b="0" i="1" u="none" strike="noStrike" cap="none">
                <a:solidFill>
                  <a:schemeClr val="dk2"/>
                </a:solidFill>
                <a:latin typeface="Libre Franklin"/>
                <a:ea typeface="Libre Franklin"/>
                <a:cs typeface="Libre Franklin"/>
                <a:sym typeface="Libre Franklin"/>
              </a:defRPr>
            </a:lvl6pPr>
            <a:lvl7pPr marL="3200400" marR="0" lvl="6" indent="-317500" algn="l" rtl="0">
              <a:lnSpc>
                <a:spcPct val="94000"/>
              </a:lnSpc>
              <a:spcBef>
                <a:spcPts val="500"/>
              </a:spcBef>
              <a:spcAft>
                <a:spcPts val="0"/>
              </a:spcAft>
              <a:buClr>
                <a:schemeClr val="dk2"/>
              </a:buClr>
              <a:buSzPts val="1400"/>
              <a:buFont typeface="Libre Franklin"/>
              <a:buChar char="■"/>
              <a:defRPr sz="1400" b="0" i="0" u="none" strike="noStrike" cap="none">
                <a:solidFill>
                  <a:schemeClr val="dk2"/>
                </a:solidFill>
                <a:latin typeface="Libre Franklin"/>
                <a:ea typeface="Libre Franklin"/>
                <a:cs typeface="Libre Franklin"/>
                <a:sym typeface="Libre Franklin"/>
              </a:defRPr>
            </a:lvl7pPr>
            <a:lvl8pPr marL="3657600" marR="0" lvl="7" indent="-317500" algn="l" rtl="0">
              <a:lnSpc>
                <a:spcPct val="94000"/>
              </a:lnSpc>
              <a:spcBef>
                <a:spcPts val="500"/>
              </a:spcBef>
              <a:spcAft>
                <a:spcPts val="0"/>
              </a:spcAft>
              <a:buClr>
                <a:schemeClr val="dk2"/>
              </a:buClr>
              <a:buSzPts val="1400"/>
              <a:buFont typeface="Libre Franklin"/>
              <a:buChar char="–"/>
              <a:defRPr sz="1400" b="0" i="1" u="none" strike="noStrike" cap="none">
                <a:solidFill>
                  <a:schemeClr val="dk2"/>
                </a:solidFill>
                <a:latin typeface="Libre Franklin"/>
                <a:ea typeface="Libre Franklin"/>
                <a:cs typeface="Libre Franklin"/>
                <a:sym typeface="Libre Franklin"/>
              </a:defRPr>
            </a:lvl8pPr>
            <a:lvl9pPr marL="4114800" marR="0" lvl="8" indent="-317500" algn="l" rtl="0">
              <a:lnSpc>
                <a:spcPct val="94000"/>
              </a:lnSpc>
              <a:spcBef>
                <a:spcPts val="500"/>
              </a:spcBef>
              <a:spcAft>
                <a:spcPts val="200"/>
              </a:spcAft>
              <a:buClr>
                <a:schemeClr val="dk2"/>
              </a:buClr>
              <a:buSzPts val="1400"/>
              <a:buFont typeface="Libre Franklin"/>
              <a:buChar char="■"/>
              <a:defRPr sz="1400" b="0" i="0" u="none" strike="noStrike" cap="none">
                <a:solidFill>
                  <a:schemeClr val="dk2"/>
                </a:solidFill>
                <a:latin typeface="Libre Franklin"/>
                <a:ea typeface="Libre Franklin"/>
                <a:cs typeface="Libre Franklin"/>
                <a:sym typeface="Libre Franklin"/>
              </a:defRPr>
            </a:lvl9pPr>
          </a:lstStyle>
          <a:p>
            <a:endParaRPr/>
          </a:p>
        </p:txBody>
      </p:sp>
      <p:sp>
        <p:nvSpPr>
          <p:cNvPr id="102" name="Google Shape;102;g1ee8d01f392_2_0"/>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03" name="Google Shape;103;g1ee8d01f392_2_0"/>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04" name="Google Shape;104;g1ee8d01f392_2_0"/>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105" name="Google Shape;105;g1ee8d01f392_2_0"/>
          <p:cNvSpPr txBox="1"/>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marR="0" lvl="0" indent="0" algn="l" rtl="0">
              <a:lnSpc>
                <a:spcPct val="89000"/>
              </a:lnSpc>
              <a:spcBef>
                <a:spcPts val="0"/>
              </a:spcBef>
              <a:spcAft>
                <a:spcPts val="0"/>
              </a:spcAft>
              <a:buClr>
                <a:srgbClr val="101D49"/>
              </a:buClr>
              <a:buSzPts val="4400"/>
              <a:buFont typeface="Libre Franklin"/>
              <a:buNone/>
            </a:pPr>
            <a:r>
              <a:rPr lang="en-US" sz="4400" b="1" i="0" u="none" strike="noStrike" cap="none">
                <a:solidFill>
                  <a:srgbClr val="101D49"/>
                </a:solidFill>
                <a:latin typeface="Libre Franklin"/>
                <a:ea typeface="Libre Franklin"/>
                <a:cs typeface="Libre Franklin"/>
                <a:sym typeface="Libre Franklin"/>
              </a:rPr>
              <a:t>Click to edit Master title style</a:t>
            </a:r>
            <a:endParaRPr sz="1400" b="0" i="0" u="none" strike="noStrike" cap="none">
              <a:solidFill>
                <a:srgbClr val="000000"/>
              </a:solidFill>
              <a:latin typeface="Arial"/>
              <a:ea typeface="Arial"/>
              <a:cs typeface="Arial"/>
              <a:sym typeface="Arial"/>
            </a:endParaRPr>
          </a:p>
        </p:txBody>
      </p:sp>
      <p:sp>
        <p:nvSpPr>
          <p:cNvPr id="106" name="Google Shape;106;g1ee8d01f392_2_0"/>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7" name="Google Shape;107;g1ee8d01f392_2_0"/>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8" name="Google Shape;108;g1ee8d01f392_2_0"/>
          <p:cNvPicPr preferRelativeResize="0"/>
          <p:nvPr/>
        </p:nvPicPr>
        <p:blipFill rotWithShape="1">
          <a:blip r:embed="rId9">
            <a:alphaModFix/>
          </a:blip>
          <a:srcRect/>
          <a:stretch/>
        </p:blipFill>
        <p:spPr>
          <a:xfrm>
            <a:off x="10377555" y="5226795"/>
            <a:ext cx="1562816" cy="156207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368">
          <p15:clr>
            <a:srgbClr val="F26B43"/>
          </p15:clr>
        </p15:guide>
        <p15:guide id="2" orient="horz" pos="1440">
          <p15:clr>
            <a:srgbClr val="F26B43"/>
          </p15:clr>
        </p15:guide>
        <p15:guide id="3" orient="horz" pos="3696">
          <p15:clr>
            <a:srgbClr val="F26B43"/>
          </p15:clr>
        </p15:guide>
        <p15:guide id="4" orient="horz" pos="432">
          <p15:clr>
            <a:srgbClr val="F26B43"/>
          </p15:clr>
        </p15:guide>
        <p15:guide id="5" orient="horz" pos="1512">
          <p15:clr>
            <a:srgbClr val="F26B43"/>
          </p15:clr>
        </p15:guide>
        <p15:guide id="6" pos="6912">
          <p15:clr>
            <a:srgbClr val="F26B43"/>
          </p15:clr>
        </p15:guide>
        <p15:guide id="7" pos="936">
          <p15:clr>
            <a:srgbClr val="F26B43"/>
          </p15:clr>
        </p15:guide>
        <p15:guide id="8" pos="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mailto:mwbecompliance@idoa.in.gov"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hyperlink" Target="http://www.in.gov/idoa/mwbe"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www.in.gov/idoa/mwbe/2743.htm"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mailto:Indianaveteranspreference@idoa.in.gov" TargetMode="External"/><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hyperlink" Target="http://www.in.gov/idoa/2863.htm"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www.va.gov/osdbu/" TargetMode="Externa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www.va.gov/osdbu/" TargetMode="External"/><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mailto:rfp@idoa.IN.gov"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hyperlink" Target="mailto:mwbecompliance@idoa.in.gov?subject=Pay%20Audit%20Inquiry" TargetMode="External"/><Relationship Id="rId7"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hyperlink" Target="http://www.in.gov/idoa/mwbe/pay-audit-system/"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8" Type="http://schemas.openxmlformats.org/officeDocument/2006/relationships/hyperlink" Target="https://www.in.gov/idoa/procurement/supplier-resource-center/requirements-to-do-business-with-the-state/bidder-profile-registration/manage-my-bidder-profile/submitting-a-bid/" TargetMode="External"/><Relationship Id="rId3" Type="http://schemas.openxmlformats.org/officeDocument/2006/relationships/hyperlink" Target="#_1.24_SUMMARY_OF"/><Relationship Id="rId7" Type="http://schemas.openxmlformats.org/officeDocument/2006/relationships/hyperlink" Target="https://www.in.gov/idoa/procurement/supplier-resource-center/requirements-to-do-business-with-the-state/bidder-profile-registration/" TargetMode="External"/><Relationship Id="rId2" Type="http://schemas.openxmlformats.org/officeDocument/2006/relationships/notesSlide" Target="../notesSlides/notesSlide36.xml"/><Relationship Id="rId1" Type="http://schemas.openxmlformats.org/officeDocument/2006/relationships/slideLayout" Target="../slideLayouts/slideLayout8.xml"/><Relationship Id="rId6" Type="http://schemas.openxmlformats.org/officeDocument/2006/relationships/hyperlink" Target="https://www.in.gov/iot/customer-service/myshareingov/multi-factor-authentication/" TargetMode="External"/><Relationship Id="rId5" Type="http://schemas.openxmlformats.org/officeDocument/2006/relationships/hyperlink" Target="#_2.1_General"/><Relationship Id="rId4" Type="http://schemas.openxmlformats.org/officeDocument/2006/relationships/hyperlink" Target="https://www.in.gov/idoa/procurement/award-recommendations/" TargetMode="External"/></Relationships>
</file>

<file path=ppt/slides/_rels/slide37.xml.rels><?xml version="1.0" encoding="UTF-8" standalone="yes"?>
<Relationships xmlns="http://schemas.openxmlformats.org/package/2006/relationships"><Relationship Id="rId8" Type="http://schemas.openxmlformats.org/officeDocument/2006/relationships/hyperlink" Target="http://www.in.gov/idoa/2354.htm" TargetMode="External"/><Relationship Id="rId3" Type="http://schemas.openxmlformats.org/officeDocument/2006/relationships/hyperlink" Target="http://in.gov/idoa/procurement/" TargetMode="External"/><Relationship Id="rId7" Type="http://schemas.openxmlformats.org/officeDocument/2006/relationships/hyperlink" Target="http://www.in.gov/idoa/2352.htm" TargetMode="External"/><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hyperlink" Target="http://www.in.gov/idoa/3106.htm" TargetMode="External"/><Relationship Id="rId5" Type="http://schemas.openxmlformats.org/officeDocument/2006/relationships/hyperlink" Target="http://www.in.gov/sos" TargetMode="External"/><Relationship Id="rId4" Type="http://schemas.openxmlformats.org/officeDocument/2006/relationships/hyperlink" Target="http://www.in.gov/idoa/2464.htm"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mailto:rfp@idoa.in.gov" TargetMode="External"/><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hyperlink" Target="mailto:liosborne@idoa.in.gov" TargetMode="External"/><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hyperlink" Target="http://www.in.gov/idoa/mwbe/payaudit.htm" TargetMode="External"/><Relationship Id="rId4" Type="http://schemas.openxmlformats.org/officeDocument/2006/relationships/hyperlink" Target="mailto:mwbecompliance@idoa.in.gov"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Shape 193"/>
        <p:cNvGrpSpPr/>
        <p:nvPr/>
      </p:nvGrpSpPr>
      <p:grpSpPr>
        <a:xfrm>
          <a:off x="0" y="0"/>
          <a:ext cx="0" cy="0"/>
          <a:chOff x="0" y="0"/>
          <a:chExt cx="0" cy="0"/>
        </a:xfrm>
      </p:grpSpPr>
      <p:sp>
        <p:nvSpPr>
          <p:cNvPr id="194" name="Google Shape;194;p1"/>
          <p:cNvSpPr txBox="1">
            <a:spLocks noGrp="1"/>
          </p:cNvSpPr>
          <p:nvPr>
            <p:ph type="ctrTitle"/>
          </p:nvPr>
        </p:nvSpPr>
        <p:spPr>
          <a:xfrm>
            <a:off x="1149125" y="1118975"/>
            <a:ext cx="9870600" cy="4580100"/>
          </a:xfrm>
          <a:prstGeom prst="rect">
            <a:avLst/>
          </a:prstGeom>
          <a:noFill/>
          <a:ln>
            <a:noFill/>
          </a:ln>
        </p:spPr>
        <p:txBody>
          <a:bodyPr spcFirstLastPara="1" wrap="square" lIns="91425" tIns="45700" rIns="91425" bIns="45700" anchor="ctr" anchorCtr="0">
            <a:noAutofit/>
          </a:bodyPr>
          <a:lstStyle/>
          <a:p>
            <a:pPr marL="0" lvl="0" indent="0" algn="ctr" rtl="0">
              <a:lnSpc>
                <a:spcPct val="89000"/>
              </a:lnSpc>
              <a:spcBef>
                <a:spcPts val="0"/>
              </a:spcBef>
              <a:spcAft>
                <a:spcPts val="0"/>
              </a:spcAft>
              <a:buClr>
                <a:srgbClr val="101D49"/>
              </a:buClr>
              <a:buSzPts val="3200"/>
              <a:buFont typeface="Calibri"/>
              <a:buNone/>
            </a:pPr>
            <a:r>
              <a:rPr lang="en-US" sz="4800" b="1"/>
              <a:t>REQUEST FOR PROPOSAL #25-82589</a:t>
            </a:r>
            <a:br>
              <a:rPr lang="en-US" sz="2400" b="1"/>
            </a:br>
            <a:r>
              <a:rPr lang="en-US" sz="2500" b="1"/>
              <a:t>Project CREATE: Inpatient Competency Restoration Services RFP</a:t>
            </a:r>
            <a:br>
              <a:rPr lang="en-US" sz="2400" b="1"/>
            </a:br>
            <a:br>
              <a:rPr lang="en-US" sz="2400" b="1"/>
            </a:br>
            <a:r>
              <a:rPr lang="en-US" sz="2400" b="1"/>
              <a:t>INDIANA DEPARTMENT OF ADMINISTRATION </a:t>
            </a:r>
            <a:br>
              <a:rPr lang="en-US" sz="2400"/>
            </a:br>
            <a:br>
              <a:rPr lang="en-US" sz="2400" b="1"/>
            </a:br>
            <a:r>
              <a:rPr lang="en-US" sz="2400"/>
              <a:t>PRE-PROPOSAL CONFERENCE</a:t>
            </a:r>
            <a:br>
              <a:rPr lang="en-US" sz="2400"/>
            </a:br>
            <a:br>
              <a:rPr lang="en-US" sz="2400"/>
            </a:br>
            <a:r>
              <a:rPr lang="en-US" sz="2400"/>
              <a:t>JANUARY 27, 2025</a:t>
            </a:r>
            <a:br>
              <a:rPr lang="en-US" sz="2400">
                <a:solidFill>
                  <a:srgbClr val="FF0000"/>
                </a:solidFill>
              </a:rPr>
            </a:br>
            <a:br>
              <a:rPr lang="en-US" sz="2400"/>
            </a:br>
            <a:r>
              <a:rPr lang="en-US" sz="2400"/>
              <a:t>IDOA/PROCUREMENT DIVISION</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10"/>
          <p:cNvSpPr txBox="1">
            <a:spLocks noGrp="1"/>
          </p:cNvSpPr>
          <p:nvPr>
            <p:ph type="title"/>
          </p:nvPr>
        </p:nvSpPr>
        <p:spPr>
          <a:xfrm>
            <a:off x="1214450" y="685800"/>
            <a:ext cx="9758400" cy="11352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Buy Indiana &amp; IEI</a:t>
            </a:r>
            <a:endParaRPr/>
          </a:p>
        </p:txBody>
      </p:sp>
      <p:sp>
        <p:nvSpPr>
          <p:cNvPr id="258" name="Google Shape;258;p10"/>
          <p:cNvSpPr txBox="1">
            <a:spLocks noGrp="1"/>
          </p:cNvSpPr>
          <p:nvPr>
            <p:ph type="body" idx="1"/>
          </p:nvPr>
        </p:nvSpPr>
        <p:spPr>
          <a:xfrm>
            <a:off x="1371600" y="1894600"/>
            <a:ext cx="9601200" cy="4580100"/>
          </a:xfrm>
          <a:prstGeom prst="rect">
            <a:avLst/>
          </a:prstGeom>
          <a:noFill/>
          <a:ln>
            <a:noFill/>
          </a:ln>
        </p:spPr>
        <p:txBody>
          <a:bodyPr spcFirstLastPara="1" wrap="square" lIns="91425" tIns="45700" rIns="91425" bIns="45700" anchor="t" anchorCtr="0">
            <a:noAutofit/>
          </a:bodyPr>
          <a:lstStyle/>
          <a:p>
            <a:pPr marL="384038" lvl="0" indent="-409438" algn="l" rtl="0">
              <a:lnSpc>
                <a:spcPct val="100000"/>
              </a:lnSpc>
              <a:spcBef>
                <a:spcPts val="500"/>
              </a:spcBef>
              <a:spcAft>
                <a:spcPts val="0"/>
              </a:spcAft>
              <a:buClr>
                <a:srgbClr val="101D49"/>
              </a:buClr>
              <a:buSzPts val="2400"/>
              <a:buChar char="■"/>
            </a:pPr>
            <a:r>
              <a:rPr lang="en-US" sz="2400" b="1">
                <a:solidFill>
                  <a:srgbClr val="101D49"/>
                </a:solidFill>
              </a:rPr>
              <a:t>Buy Indiana, RFP Main Document (Section 2.6.2)</a:t>
            </a:r>
            <a:endParaRPr sz="2400"/>
          </a:p>
          <a:p>
            <a:pPr marL="914377" lvl="1" indent="-384038" algn="l" rtl="0">
              <a:lnSpc>
                <a:spcPct val="100000"/>
              </a:lnSpc>
              <a:spcBef>
                <a:spcPts val="500"/>
              </a:spcBef>
              <a:spcAft>
                <a:spcPts val="0"/>
              </a:spcAft>
              <a:buClr>
                <a:srgbClr val="101D49"/>
              </a:buClr>
              <a:buSzPts val="2000"/>
              <a:buChar char="–"/>
            </a:pPr>
            <a:r>
              <a:rPr lang="en-US" i="0">
                <a:solidFill>
                  <a:srgbClr val="101D49"/>
                </a:solidFill>
              </a:rPr>
              <a:t>Respondent’s Buy Indiana status shall be finalized by proposal due date.</a:t>
            </a:r>
            <a:endParaRPr/>
          </a:p>
          <a:p>
            <a:pPr marL="914377" lvl="1" indent="-384038" algn="l" rtl="0">
              <a:lnSpc>
                <a:spcPct val="100000"/>
              </a:lnSpc>
              <a:spcBef>
                <a:spcPts val="500"/>
              </a:spcBef>
              <a:spcAft>
                <a:spcPts val="0"/>
              </a:spcAft>
              <a:buClr>
                <a:srgbClr val="101D49"/>
              </a:buClr>
              <a:buSzPts val="2000"/>
              <a:buChar char="–"/>
            </a:pPr>
            <a:r>
              <a:rPr lang="en-US" i="0">
                <a:solidFill>
                  <a:srgbClr val="101D49"/>
                </a:solidFill>
              </a:rPr>
              <a:t>Five (5) definitions, details provided in the RFP Section 2.6.2.</a:t>
            </a:r>
            <a:endParaRPr/>
          </a:p>
          <a:p>
            <a:pPr marL="384038" lvl="0" indent="-409438" algn="l" rtl="0">
              <a:lnSpc>
                <a:spcPct val="100000"/>
              </a:lnSpc>
              <a:spcBef>
                <a:spcPts val="500"/>
              </a:spcBef>
              <a:spcAft>
                <a:spcPts val="0"/>
              </a:spcAft>
              <a:buClr>
                <a:srgbClr val="101D49"/>
              </a:buClr>
              <a:buSzPts val="2400"/>
              <a:buChar char="■"/>
            </a:pPr>
            <a:r>
              <a:rPr lang="en-US" sz="2400" b="1">
                <a:solidFill>
                  <a:srgbClr val="101D49"/>
                </a:solidFill>
              </a:rPr>
              <a:t>Indiana Economic Impact, Attachment C</a:t>
            </a:r>
            <a:endParaRPr sz="2400"/>
          </a:p>
          <a:p>
            <a:pPr marL="914377" lvl="1" indent="-384038" algn="l" rtl="0">
              <a:lnSpc>
                <a:spcPct val="100000"/>
              </a:lnSpc>
              <a:spcBef>
                <a:spcPts val="500"/>
              </a:spcBef>
              <a:spcAft>
                <a:spcPts val="0"/>
              </a:spcAft>
              <a:buClr>
                <a:srgbClr val="101D49"/>
              </a:buClr>
              <a:buSzPts val="2000"/>
              <a:buChar char="–"/>
            </a:pPr>
            <a:r>
              <a:rPr lang="en-US" i="0">
                <a:solidFill>
                  <a:srgbClr val="101D49"/>
                </a:solidFill>
              </a:rPr>
              <a:t>Respondents must submit this completed attachment, </a:t>
            </a:r>
            <a:r>
              <a:rPr lang="en-US" b="1" i="0">
                <a:solidFill>
                  <a:srgbClr val="101D49"/>
                </a:solidFill>
              </a:rPr>
              <a:t>but it will not be used for evaluation purposes. </a:t>
            </a:r>
            <a:endParaRPr/>
          </a:p>
          <a:p>
            <a:pPr marL="914377" lvl="1" indent="-384038" algn="l" rtl="0">
              <a:lnSpc>
                <a:spcPct val="100000"/>
              </a:lnSpc>
              <a:spcBef>
                <a:spcPts val="500"/>
              </a:spcBef>
              <a:spcAft>
                <a:spcPts val="0"/>
              </a:spcAft>
              <a:buClr>
                <a:srgbClr val="101D49"/>
              </a:buClr>
              <a:buSzPts val="2000"/>
              <a:buChar char="–"/>
            </a:pPr>
            <a:r>
              <a:rPr lang="en-US" i="0">
                <a:solidFill>
                  <a:srgbClr val="101D49"/>
                </a:solidFill>
              </a:rPr>
              <a:t>Definitions of FTE (Full-Time Equivalent)</a:t>
            </a:r>
            <a:endParaRPr/>
          </a:p>
          <a:p>
            <a:pPr marL="914377" lvl="1" indent="-384038" algn="l" rtl="0">
              <a:lnSpc>
                <a:spcPct val="100000"/>
              </a:lnSpc>
              <a:spcBef>
                <a:spcPts val="500"/>
              </a:spcBef>
              <a:spcAft>
                <a:spcPts val="0"/>
              </a:spcAft>
              <a:buClr>
                <a:srgbClr val="101D49"/>
              </a:buClr>
              <a:buSzPts val="2000"/>
              <a:buChar char="–"/>
            </a:pPr>
            <a:r>
              <a:rPr lang="en-US" i="0">
                <a:solidFill>
                  <a:srgbClr val="101D49"/>
                </a:solidFill>
              </a:rPr>
              <a:t>Example:  If a Respondent has five (5) full time employees, is bidding on its 5</a:t>
            </a:r>
            <a:r>
              <a:rPr lang="en-US" i="0" baseline="30000">
                <a:solidFill>
                  <a:srgbClr val="101D49"/>
                </a:solidFill>
              </a:rPr>
              <a:t>th</a:t>
            </a:r>
            <a:r>
              <a:rPr lang="en-US" i="0">
                <a:solidFill>
                  <a:srgbClr val="101D49"/>
                </a:solidFill>
              </a:rPr>
              <a:t> contract, and all contracts get an equal amount of commitment from the employees, then each employee commits 20% of his/her time to the new contract:</a:t>
            </a:r>
            <a:endParaRPr/>
          </a:p>
          <a:p>
            <a:pPr marL="1371566" lvl="2" indent="-384038" algn="l" rtl="0">
              <a:lnSpc>
                <a:spcPct val="100000"/>
              </a:lnSpc>
              <a:spcBef>
                <a:spcPts val="500"/>
              </a:spcBef>
              <a:spcAft>
                <a:spcPts val="0"/>
              </a:spcAft>
              <a:buClr>
                <a:srgbClr val="101D49"/>
              </a:buClr>
              <a:buSzPts val="2000"/>
              <a:buChar char="■"/>
            </a:pPr>
            <a:r>
              <a:rPr lang="en-US" sz="2000">
                <a:solidFill>
                  <a:srgbClr val="101D49"/>
                </a:solidFill>
              </a:rPr>
              <a:t>0.2 x 5 employees – 1 FTE</a:t>
            </a:r>
            <a:endParaRPr sz="20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11"/>
          <p:cNvSpPr txBox="1">
            <a:spLocks noGrp="1"/>
          </p:cNvSpPr>
          <p:nvPr>
            <p:ph type="title"/>
          </p:nvPr>
        </p:nvSpPr>
        <p:spPr>
          <a:xfrm>
            <a:off x="1189950" y="685800"/>
            <a:ext cx="9782700" cy="11271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Business Proposal </a:t>
            </a:r>
            <a:r>
              <a:rPr lang="en-US" sz="2400"/>
              <a:t>(Attachment E)</a:t>
            </a:r>
            <a:endParaRPr/>
          </a:p>
        </p:txBody>
      </p:sp>
      <p:sp>
        <p:nvSpPr>
          <p:cNvPr id="265" name="Google Shape;265;p11"/>
          <p:cNvSpPr txBox="1">
            <a:spLocks noGrp="1"/>
          </p:cNvSpPr>
          <p:nvPr>
            <p:ph type="body" idx="1"/>
          </p:nvPr>
        </p:nvSpPr>
        <p:spPr>
          <a:xfrm>
            <a:off x="1009134" y="1473255"/>
            <a:ext cx="9428400" cy="4702500"/>
          </a:xfrm>
          <a:prstGeom prst="rect">
            <a:avLst/>
          </a:prstGeom>
          <a:noFill/>
          <a:ln>
            <a:noFill/>
          </a:ln>
        </p:spPr>
        <p:txBody>
          <a:bodyPr spcFirstLastPara="1" wrap="square" lIns="91425" tIns="45700" rIns="91425" bIns="45700" anchor="t" anchorCtr="0">
            <a:noAutofit/>
          </a:bodyPr>
          <a:lstStyle/>
          <a:p>
            <a:pPr marL="384038" lvl="0" indent="-409438" algn="l" rtl="0">
              <a:lnSpc>
                <a:spcPct val="100000"/>
              </a:lnSpc>
              <a:spcBef>
                <a:spcPts val="500"/>
              </a:spcBef>
              <a:spcAft>
                <a:spcPts val="0"/>
              </a:spcAft>
              <a:buClr>
                <a:srgbClr val="101D49"/>
              </a:buClr>
              <a:buSzPts val="2400"/>
              <a:buChar char="■"/>
            </a:pPr>
            <a:r>
              <a:rPr lang="en-US" sz="2400" b="1" dirty="0">
                <a:solidFill>
                  <a:srgbClr val="101D49"/>
                </a:solidFill>
              </a:rPr>
              <a:t>Company Financial Information (Section 2.3.4)</a:t>
            </a:r>
            <a:endParaRPr sz="2400" dirty="0"/>
          </a:p>
          <a:p>
            <a:pPr marL="914377" lvl="1" indent="-384038" algn="l" rtl="0">
              <a:lnSpc>
                <a:spcPct val="100000"/>
              </a:lnSpc>
              <a:spcBef>
                <a:spcPts val="200"/>
              </a:spcBef>
              <a:spcAft>
                <a:spcPts val="0"/>
              </a:spcAft>
              <a:buClr>
                <a:srgbClr val="101D49"/>
              </a:buClr>
              <a:buSzPts val="2000"/>
              <a:buChar char="–"/>
            </a:pPr>
            <a:r>
              <a:rPr lang="en-US" i="0" dirty="0">
                <a:solidFill>
                  <a:srgbClr val="101D49"/>
                </a:solidFill>
              </a:rPr>
              <a:t>Respondents must provide documents to demonstrate financial stability including, for example, the most recent Dunn &amp; Bradstreet Business Report (preferred) or audited financial statements for the two (2) most recently completed fiscal years. If neither of these can be provided, Respondents must explain why and include an income statement and balance sheet for each of the two (2) most recently completed fiscal years. </a:t>
            </a:r>
            <a:endParaRPr dirty="0"/>
          </a:p>
          <a:p>
            <a:pPr marL="914377" lvl="1" indent="-384038" algn="l" rtl="0">
              <a:lnSpc>
                <a:spcPct val="100000"/>
              </a:lnSpc>
              <a:spcBef>
                <a:spcPts val="500"/>
              </a:spcBef>
              <a:spcAft>
                <a:spcPts val="0"/>
              </a:spcAft>
              <a:buClr>
                <a:srgbClr val="101D49"/>
              </a:buClr>
              <a:buSzPts val="2000"/>
              <a:buChar char="–"/>
            </a:pPr>
            <a:r>
              <a:rPr lang="en-US" i="0" dirty="0">
                <a:solidFill>
                  <a:srgbClr val="101D49"/>
                </a:solidFill>
              </a:rPr>
              <a:t>If the documents are from a parent or holding company, Respondents must explain the business relationship between the entities and demonstrate the financial stability of the entity which is directly responding to this RFP. </a:t>
            </a:r>
            <a:endParaRPr dirty="0"/>
          </a:p>
          <a:p>
            <a:pPr marL="384038" lvl="0" indent="-409438" algn="l" rtl="0">
              <a:lnSpc>
                <a:spcPct val="100000"/>
              </a:lnSpc>
              <a:spcBef>
                <a:spcPts val="500"/>
              </a:spcBef>
              <a:spcAft>
                <a:spcPts val="0"/>
              </a:spcAft>
              <a:buClr>
                <a:srgbClr val="101D49"/>
              </a:buClr>
              <a:buSzPts val="2400"/>
              <a:buChar char="■"/>
            </a:pPr>
            <a:r>
              <a:rPr lang="en-US" sz="2400" b="1" dirty="0">
                <a:solidFill>
                  <a:srgbClr val="101D49"/>
                </a:solidFill>
              </a:rPr>
              <a:t>Contract Terms (Section 2.3.6)</a:t>
            </a:r>
            <a:endParaRPr sz="2400" dirty="0"/>
          </a:p>
          <a:p>
            <a:pPr marL="914377" lvl="1" indent="-384038" algn="l" rtl="0">
              <a:lnSpc>
                <a:spcPct val="100000"/>
              </a:lnSpc>
              <a:spcBef>
                <a:spcPts val="200"/>
              </a:spcBef>
              <a:spcAft>
                <a:spcPts val="0"/>
              </a:spcAft>
              <a:buClr>
                <a:srgbClr val="101D49"/>
              </a:buClr>
              <a:buSzPts val="2000"/>
              <a:buChar char="–"/>
            </a:pPr>
            <a:r>
              <a:rPr lang="en-US" i="0" dirty="0">
                <a:solidFill>
                  <a:srgbClr val="101D49"/>
                </a:solidFill>
              </a:rPr>
              <a:t>Respondents should review sample State contract and note exceptions to State non-mandatory clauses in Business Proposal and Executive Summary. Mandatory clauses are non-negotiable.</a:t>
            </a:r>
            <a:endParaRPr i="0" dirty="0">
              <a:solidFill>
                <a:schemeClr val="dk1"/>
              </a:solidFill>
            </a:endParaRPr>
          </a:p>
          <a:p>
            <a:pPr marL="114300" lvl="0" indent="0" algn="l" rtl="0">
              <a:lnSpc>
                <a:spcPct val="100000"/>
              </a:lnSpc>
              <a:spcBef>
                <a:spcPts val="500"/>
              </a:spcBef>
              <a:spcAft>
                <a:spcPts val="0"/>
              </a:spcAft>
              <a:buClr>
                <a:schemeClr val="dk2"/>
              </a:buClr>
              <a:buSzPts val="1800"/>
              <a:buNone/>
            </a:pPr>
            <a:endParaRPr dirty="0">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12"/>
          <p:cNvSpPr txBox="1">
            <a:spLocks noGrp="1"/>
          </p:cNvSpPr>
          <p:nvPr>
            <p:ph type="title"/>
          </p:nvPr>
        </p:nvSpPr>
        <p:spPr>
          <a:xfrm>
            <a:off x="1198100" y="685800"/>
            <a:ext cx="9774600" cy="11271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3800"/>
              <a:buFont typeface="Calibri"/>
              <a:buNone/>
            </a:pPr>
            <a:r>
              <a:rPr lang="en-US" sz="3800"/>
              <a:t>Business Proposal </a:t>
            </a:r>
            <a:r>
              <a:rPr lang="en-US" sz="2400"/>
              <a:t>(Attachment E) (</a:t>
            </a:r>
            <a:r>
              <a:rPr lang="en-US" sz="2400" i="1"/>
              <a:t>cont.</a:t>
            </a:r>
            <a:r>
              <a:rPr lang="en-US" sz="2400"/>
              <a:t>)</a:t>
            </a:r>
            <a:endParaRPr/>
          </a:p>
        </p:txBody>
      </p:sp>
      <p:sp>
        <p:nvSpPr>
          <p:cNvPr id="272" name="Google Shape;272;p12"/>
          <p:cNvSpPr txBox="1">
            <a:spLocks noGrp="1"/>
          </p:cNvSpPr>
          <p:nvPr>
            <p:ph type="body" idx="1"/>
          </p:nvPr>
        </p:nvSpPr>
        <p:spPr>
          <a:xfrm>
            <a:off x="1252325" y="1886425"/>
            <a:ext cx="9428400" cy="4313700"/>
          </a:xfrm>
          <a:prstGeom prst="rect">
            <a:avLst/>
          </a:prstGeom>
          <a:noFill/>
          <a:ln>
            <a:noFill/>
          </a:ln>
        </p:spPr>
        <p:txBody>
          <a:bodyPr spcFirstLastPara="1" wrap="square" lIns="91425" tIns="45700" rIns="91425" bIns="45700" anchor="t" anchorCtr="0">
            <a:noAutofit/>
          </a:bodyPr>
          <a:lstStyle/>
          <a:p>
            <a:pPr marL="384038" lvl="0" indent="-409438" algn="l" rtl="0">
              <a:lnSpc>
                <a:spcPct val="100000"/>
              </a:lnSpc>
              <a:spcBef>
                <a:spcPts val="500"/>
              </a:spcBef>
              <a:spcAft>
                <a:spcPts val="0"/>
              </a:spcAft>
              <a:buClr>
                <a:srgbClr val="101D49"/>
              </a:buClr>
              <a:buSzPts val="2400"/>
              <a:buChar char="■"/>
            </a:pPr>
            <a:r>
              <a:rPr lang="en-US" sz="2400" b="1">
                <a:solidFill>
                  <a:srgbClr val="101D49"/>
                </a:solidFill>
              </a:rPr>
              <a:t>References (Section 2.3.7)</a:t>
            </a:r>
            <a:endParaRPr sz="2400"/>
          </a:p>
          <a:p>
            <a:pPr marL="914377" lvl="1" indent="-409438" algn="l" rtl="0">
              <a:lnSpc>
                <a:spcPct val="100000"/>
              </a:lnSpc>
              <a:spcBef>
                <a:spcPts val="500"/>
              </a:spcBef>
              <a:spcAft>
                <a:spcPts val="0"/>
              </a:spcAft>
              <a:buClr>
                <a:srgbClr val="101D49"/>
              </a:buClr>
              <a:buSzPts val="2400"/>
              <a:buChar char="–"/>
            </a:pPr>
            <a:r>
              <a:rPr lang="en-US" sz="2400" i="0">
                <a:solidFill>
                  <a:srgbClr val="101D49"/>
                </a:solidFill>
              </a:rPr>
              <a:t>Respondents must have two (2) references who:</a:t>
            </a:r>
            <a:endParaRPr sz="2400"/>
          </a:p>
          <a:p>
            <a:pPr marL="1371566" lvl="2" indent="-409438" algn="l" rtl="0">
              <a:lnSpc>
                <a:spcPct val="100000"/>
              </a:lnSpc>
              <a:spcBef>
                <a:spcPts val="500"/>
              </a:spcBef>
              <a:spcAft>
                <a:spcPts val="0"/>
              </a:spcAft>
              <a:buClr>
                <a:srgbClr val="101D49"/>
              </a:buClr>
              <a:buSzPts val="2400"/>
              <a:buChar char="■"/>
            </a:pPr>
            <a:r>
              <a:rPr lang="en-US" sz="2400">
                <a:solidFill>
                  <a:srgbClr val="101D49"/>
                </a:solidFill>
              </a:rPr>
              <a:t>C</a:t>
            </a:r>
            <a:r>
              <a:rPr lang="en-US" sz="2400" i="0">
                <a:solidFill>
                  <a:srgbClr val="101D49"/>
                </a:solidFill>
              </a:rPr>
              <a:t>an speak to the Respondent’s experience in providing products and/or services that are the same, or similar, to those products and/or services requested in this solicitation</a:t>
            </a:r>
            <a:endParaRPr sz="2400"/>
          </a:p>
          <a:p>
            <a:pPr marL="1371565" lvl="2" indent="-409437" algn="l" rtl="0">
              <a:lnSpc>
                <a:spcPct val="100000"/>
              </a:lnSpc>
              <a:spcBef>
                <a:spcPts val="500"/>
              </a:spcBef>
              <a:spcAft>
                <a:spcPts val="0"/>
              </a:spcAft>
              <a:buClr>
                <a:srgbClr val="101D49"/>
              </a:buClr>
              <a:buSzPts val="2400"/>
              <a:buChar char="■"/>
            </a:pPr>
            <a:r>
              <a:rPr lang="en-US" sz="2400" i="0">
                <a:solidFill>
                  <a:srgbClr val="101D49"/>
                </a:solidFill>
              </a:rPr>
              <a:t>Can speak to the Respondent’s performance on contracts of similar scope for government clients </a:t>
            </a:r>
            <a:endParaRPr sz="2400">
              <a:solidFill>
                <a:srgbClr val="101D49"/>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13"/>
          <p:cNvSpPr txBox="1">
            <a:spLocks noGrp="1"/>
          </p:cNvSpPr>
          <p:nvPr>
            <p:ph type="title"/>
          </p:nvPr>
        </p:nvSpPr>
        <p:spPr>
          <a:xfrm>
            <a:off x="1214450" y="685800"/>
            <a:ext cx="9758400" cy="11190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Technical Proposal </a:t>
            </a:r>
            <a:r>
              <a:rPr lang="en-US" sz="2400"/>
              <a:t>(Attachment F)</a:t>
            </a:r>
            <a:endParaRPr/>
          </a:p>
        </p:txBody>
      </p:sp>
      <p:sp>
        <p:nvSpPr>
          <p:cNvPr id="279" name="Google Shape;279;p13"/>
          <p:cNvSpPr txBox="1">
            <a:spLocks noGrp="1"/>
          </p:cNvSpPr>
          <p:nvPr>
            <p:ph type="body" idx="1"/>
          </p:nvPr>
        </p:nvSpPr>
        <p:spPr>
          <a:xfrm>
            <a:off x="1371600" y="1902750"/>
            <a:ext cx="9123600" cy="4137300"/>
          </a:xfrm>
          <a:prstGeom prst="rect">
            <a:avLst/>
          </a:prstGeom>
          <a:noFill/>
          <a:ln>
            <a:noFill/>
          </a:ln>
        </p:spPr>
        <p:txBody>
          <a:bodyPr spcFirstLastPara="1" wrap="square" lIns="91425" tIns="45700" rIns="91425" bIns="45700" anchor="t" anchorCtr="0">
            <a:normAutofit/>
          </a:bodyPr>
          <a:lstStyle/>
          <a:p>
            <a:pPr marL="384038" lvl="0" indent="-409438" algn="l" rtl="0">
              <a:lnSpc>
                <a:spcPct val="100000"/>
              </a:lnSpc>
              <a:spcBef>
                <a:spcPts val="500"/>
              </a:spcBef>
              <a:spcAft>
                <a:spcPts val="0"/>
              </a:spcAft>
              <a:buClr>
                <a:srgbClr val="101D49"/>
              </a:buClr>
              <a:buSzPts val="2400"/>
              <a:buChar char="■"/>
            </a:pPr>
            <a:r>
              <a:rPr lang="en-US" sz="2400">
                <a:solidFill>
                  <a:srgbClr val="101D49"/>
                </a:solidFill>
              </a:rPr>
              <a:t>Respondents must address all questions and components of </a:t>
            </a:r>
            <a:r>
              <a:rPr lang="en-US" sz="2400" b="1">
                <a:solidFill>
                  <a:srgbClr val="101D49"/>
                </a:solidFill>
              </a:rPr>
              <a:t>Attachment F</a:t>
            </a:r>
            <a:r>
              <a:rPr lang="en-US" sz="2400">
                <a:solidFill>
                  <a:srgbClr val="101D49"/>
                </a:solidFill>
              </a:rPr>
              <a:t> </a:t>
            </a:r>
            <a:endParaRPr sz="2400"/>
          </a:p>
          <a:p>
            <a:pPr marL="384038" lvl="0" indent="-409438" algn="l" rtl="0">
              <a:lnSpc>
                <a:spcPct val="100000"/>
              </a:lnSpc>
              <a:spcBef>
                <a:spcPts val="500"/>
              </a:spcBef>
              <a:spcAft>
                <a:spcPts val="0"/>
              </a:spcAft>
              <a:buClr>
                <a:srgbClr val="101D49"/>
              </a:buClr>
              <a:buSzPts val="2400"/>
              <a:buChar char="■"/>
            </a:pPr>
            <a:r>
              <a:rPr lang="en-US" sz="2400" i="0">
                <a:solidFill>
                  <a:srgbClr val="101D49"/>
                </a:solidFill>
              </a:rPr>
              <a:t>Responses to each component and section should fully address all requirements of the relevant section of the Scope of Work (</a:t>
            </a:r>
            <a:r>
              <a:rPr lang="en-US" sz="2400" b="1" i="0">
                <a:solidFill>
                  <a:srgbClr val="101D49"/>
                </a:solidFill>
              </a:rPr>
              <a:t>Section 1.4</a:t>
            </a:r>
            <a:r>
              <a:rPr lang="en-US" sz="2400" i="0">
                <a:solidFill>
                  <a:srgbClr val="101D49"/>
                </a:solidFill>
              </a:rPr>
              <a:t>). </a:t>
            </a:r>
            <a:endParaRPr sz="2400"/>
          </a:p>
          <a:p>
            <a:pPr marL="384038" lvl="0" indent="-409438" algn="l" rtl="0">
              <a:lnSpc>
                <a:spcPct val="100000"/>
              </a:lnSpc>
              <a:spcBef>
                <a:spcPts val="500"/>
              </a:spcBef>
              <a:spcAft>
                <a:spcPts val="0"/>
              </a:spcAft>
              <a:buClr>
                <a:srgbClr val="101D49"/>
              </a:buClr>
              <a:buSzPts val="2400"/>
              <a:buChar char="■"/>
            </a:pPr>
            <a:r>
              <a:rPr lang="en-US" sz="2400">
                <a:solidFill>
                  <a:srgbClr val="101D49"/>
                </a:solidFill>
              </a:rPr>
              <a:t>Where appropriate, supporting documentation (e.g. diagrams, certificates, graphics, or other exhibits) may be submitted as an attachment and referenced within the relevant answer field.</a:t>
            </a:r>
            <a:endParaRPr sz="24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15"/>
          <p:cNvSpPr txBox="1">
            <a:spLocks noGrp="1"/>
          </p:cNvSpPr>
          <p:nvPr>
            <p:ph type="title"/>
          </p:nvPr>
        </p:nvSpPr>
        <p:spPr>
          <a:xfrm>
            <a:off x="1214450" y="685800"/>
            <a:ext cx="9758400" cy="1127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101D49"/>
              </a:buClr>
              <a:buSzPts val="4000"/>
              <a:buFont typeface="Calibri"/>
              <a:buNone/>
            </a:pPr>
            <a:r>
              <a:rPr lang="en-US" sz="4000"/>
              <a:t>Cost Proposal </a:t>
            </a:r>
            <a:r>
              <a:rPr lang="en-US" sz="2400"/>
              <a:t>(Attachment D)</a:t>
            </a:r>
            <a:endParaRPr/>
          </a:p>
        </p:txBody>
      </p:sp>
      <p:sp>
        <p:nvSpPr>
          <p:cNvPr id="286" name="Google Shape;286;p15"/>
          <p:cNvSpPr txBox="1">
            <a:spLocks noGrp="1"/>
          </p:cNvSpPr>
          <p:nvPr>
            <p:ph type="body" idx="1"/>
          </p:nvPr>
        </p:nvSpPr>
        <p:spPr>
          <a:xfrm>
            <a:off x="1371600" y="1867125"/>
            <a:ext cx="9601200" cy="4990800"/>
          </a:xfrm>
          <a:prstGeom prst="rect">
            <a:avLst/>
          </a:prstGeom>
          <a:noFill/>
          <a:ln>
            <a:noFill/>
          </a:ln>
        </p:spPr>
        <p:txBody>
          <a:bodyPr spcFirstLastPara="1" wrap="square" lIns="91425" tIns="45700" rIns="91425" bIns="45700" anchor="t" anchorCtr="0">
            <a:normAutofit lnSpcReduction="10000"/>
          </a:bodyPr>
          <a:lstStyle/>
          <a:p>
            <a:pPr marL="384037" lvl="0" indent="-412612" algn="l" rtl="0">
              <a:lnSpc>
                <a:spcPct val="100000"/>
              </a:lnSpc>
              <a:spcBef>
                <a:spcPts val="1000"/>
              </a:spcBef>
              <a:spcAft>
                <a:spcPts val="0"/>
              </a:spcAft>
              <a:buClr>
                <a:srgbClr val="101D49"/>
              </a:buClr>
              <a:buSzPts val="2300"/>
              <a:buChar char="■"/>
            </a:pPr>
            <a:r>
              <a:rPr lang="en-US" sz="2300">
                <a:solidFill>
                  <a:srgbClr val="101D49"/>
                </a:solidFill>
              </a:rPr>
              <a:t>Please complete the template provided for the Cost Proposal by populating </a:t>
            </a:r>
            <a:r>
              <a:rPr lang="en-US" sz="2300" b="1">
                <a:solidFill>
                  <a:srgbClr val="101D49"/>
                </a:solidFill>
              </a:rPr>
              <a:t>ONLY </a:t>
            </a:r>
            <a:r>
              <a:rPr lang="en-US" sz="2300">
                <a:solidFill>
                  <a:srgbClr val="101D49"/>
                </a:solidFill>
              </a:rPr>
              <a:t>the yellow shaded cells. Cells shaded in blue will populate automatically. </a:t>
            </a:r>
            <a:endParaRPr sz="2300">
              <a:solidFill>
                <a:srgbClr val="101D49"/>
              </a:solidFill>
            </a:endParaRPr>
          </a:p>
          <a:p>
            <a:pPr marL="914400" lvl="1" indent="-361950" algn="l" rtl="0">
              <a:lnSpc>
                <a:spcPct val="100000"/>
              </a:lnSpc>
              <a:spcBef>
                <a:spcPts val="500"/>
              </a:spcBef>
              <a:spcAft>
                <a:spcPts val="0"/>
              </a:spcAft>
              <a:buClr>
                <a:srgbClr val="101D49"/>
              </a:buClr>
              <a:buSzPts val="2100"/>
              <a:buChar char="–"/>
            </a:pPr>
            <a:r>
              <a:rPr lang="en-US" sz="2100">
                <a:solidFill>
                  <a:srgbClr val="101D49"/>
                </a:solidFill>
              </a:rPr>
              <a:t>Provide a per diem price per day per year where "year" is defined as July 1st to June 30th, for each year proposed in this contract. </a:t>
            </a:r>
            <a:endParaRPr sz="2100">
              <a:solidFill>
                <a:srgbClr val="101D49"/>
              </a:solidFill>
            </a:endParaRPr>
          </a:p>
          <a:p>
            <a:pPr marL="914400" lvl="1" indent="-361950" algn="l" rtl="0">
              <a:lnSpc>
                <a:spcPct val="100000"/>
              </a:lnSpc>
              <a:spcBef>
                <a:spcPts val="500"/>
              </a:spcBef>
              <a:spcAft>
                <a:spcPts val="0"/>
              </a:spcAft>
              <a:buClr>
                <a:srgbClr val="101D49"/>
              </a:buClr>
              <a:buSzPts val="2100"/>
              <a:buChar char="–"/>
            </a:pPr>
            <a:r>
              <a:rPr lang="en-US" sz="2100">
                <a:solidFill>
                  <a:srgbClr val="101D49"/>
                </a:solidFill>
              </a:rPr>
              <a:t>Please fill in only the cells shaded yellow. </a:t>
            </a:r>
            <a:endParaRPr sz="2100">
              <a:solidFill>
                <a:srgbClr val="101D49"/>
              </a:solidFill>
            </a:endParaRPr>
          </a:p>
          <a:p>
            <a:pPr marL="457200" lvl="0" indent="-388379" algn="l" rtl="0">
              <a:lnSpc>
                <a:spcPct val="100000"/>
              </a:lnSpc>
              <a:spcBef>
                <a:spcPts val="1000"/>
              </a:spcBef>
              <a:spcAft>
                <a:spcPts val="0"/>
              </a:spcAft>
              <a:buClr>
                <a:schemeClr val="dk1"/>
              </a:buClr>
              <a:buSzPts val="2516"/>
              <a:buChar char="■"/>
            </a:pPr>
            <a:r>
              <a:rPr lang="en-US" sz="2316">
                <a:solidFill>
                  <a:schemeClr val="dk1"/>
                </a:solidFill>
              </a:rPr>
              <a:t>Respondents will be evaluated based on their Per Diem Rate included in the Rates tab. </a:t>
            </a:r>
            <a:endParaRPr sz="2316">
              <a:solidFill>
                <a:schemeClr val="dk1"/>
              </a:solidFill>
            </a:endParaRPr>
          </a:p>
          <a:p>
            <a:pPr marL="914400" lvl="1" indent="-361950" algn="l" rtl="0">
              <a:lnSpc>
                <a:spcPct val="100000"/>
              </a:lnSpc>
              <a:spcBef>
                <a:spcPts val="500"/>
              </a:spcBef>
              <a:spcAft>
                <a:spcPts val="0"/>
              </a:spcAft>
              <a:buClr>
                <a:schemeClr val="dk1"/>
              </a:buClr>
              <a:buSzPts val="2100"/>
              <a:buChar char="–"/>
            </a:pPr>
            <a:r>
              <a:rPr lang="en-US" sz="2100">
                <a:solidFill>
                  <a:schemeClr val="dk1"/>
                </a:solidFill>
              </a:rPr>
              <a:t>Please note that contract year four (4), five (5), and six (6) are for informational purposes only and will not be included in the cost evaluation of the Respondent's submission </a:t>
            </a:r>
            <a:endParaRPr sz="2100">
              <a:solidFill>
                <a:schemeClr val="dk1"/>
              </a:solidFill>
            </a:endParaRPr>
          </a:p>
          <a:p>
            <a:pPr marL="914400" lvl="1" indent="-381000" algn="l" rtl="0">
              <a:lnSpc>
                <a:spcPct val="100000"/>
              </a:lnSpc>
              <a:spcBef>
                <a:spcPts val="500"/>
              </a:spcBef>
              <a:spcAft>
                <a:spcPts val="0"/>
              </a:spcAft>
              <a:buClr>
                <a:srgbClr val="FF3300"/>
              </a:buClr>
              <a:buSzPts val="2400"/>
              <a:buChar char="–"/>
            </a:pPr>
            <a:r>
              <a:rPr lang="en-US" sz="2100">
                <a:solidFill>
                  <a:schemeClr val="dk1"/>
                </a:solidFill>
              </a:rPr>
              <a:t>Estimates are in no way intended to be a guarantee of future or projected volumes</a:t>
            </a:r>
            <a:r>
              <a:rPr lang="en-US" sz="2100" i="1">
                <a:solidFill>
                  <a:schemeClr val="dk1"/>
                </a:solidFill>
              </a:rPr>
              <a:t>.</a:t>
            </a:r>
            <a:br>
              <a:rPr lang="en-US" sz="2100" i="1">
                <a:solidFill>
                  <a:schemeClr val="dk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br>
            <a:r>
              <a:rPr lang="en-US" sz="2200" i="1">
                <a:solidFill>
                  <a:srgbClr val="101D49"/>
                </a:solidFill>
              </a:rPr>
              <a:t>              </a:t>
            </a:r>
            <a:endParaRPr sz="2400" i="1">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g32889bae13c_0_10"/>
          <p:cNvSpPr txBox="1">
            <a:spLocks noGrp="1"/>
          </p:cNvSpPr>
          <p:nvPr>
            <p:ph type="title"/>
          </p:nvPr>
        </p:nvSpPr>
        <p:spPr>
          <a:xfrm>
            <a:off x="152400" y="685800"/>
            <a:ext cx="11887200" cy="10482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a:t>Attachment D - Cost Proposal </a:t>
            </a:r>
            <a:endParaRPr/>
          </a:p>
        </p:txBody>
      </p:sp>
      <p:pic>
        <p:nvPicPr>
          <p:cNvPr id="293" name="Google Shape;293;g32889bae13c_0_10"/>
          <p:cNvPicPr preferRelativeResize="0"/>
          <p:nvPr/>
        </p:nvPicPr>
        <p:blipFill>
          <a:blip r:embed="rId3">
            <a:alphaModFix/>
          </a:blip>
          <a:stretch>
            <a:fillRect/>
          </a:stretch>
        </p:blipFill>
        <p:spPr>
          <a:xfrm>
            <a:off x="152400" y="1775710"/>
            <a:ext cx="11887200" cy="3773457"/>
          </a:xfrm>
          <a:prstGeom prst="rect">
            <a:avLst/>
          </a:prstGeom>
          <a:noFill/>
          <a:ln>
            <a:noFill/>
          </a:ln>
        </p:spPr>
      </p:pic>
      <p:sp>
        <p:nvSpPr>
          <p:cNvPr id="294" name="Google Shape;294;g32889bae13c_0_10"/>
          <p:cNvSpPr/>
          <p:nvPr/>
        </p:nvSpPr>
        <p:spPr>
          <a:xfrm>
            <a:off x="0" y="460725"/>
            <a:ext cx="152400" cy="1939500"/>
          </a:xfrm>
          <a:prstGeom prst="rect">
            <a:avLst/>
          </a:prstGeom>
          <a:solidFill>
            <a:srgbClr val="101D4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95" name="Google Shape;295;g32889bae13c_0_10"/>
          <p:cNvSpPr/>
          <p:nvPr/>
        </p:nvSpPr>
        <p:spPr>
          <a:xfrm>
            <a:off x="10530625" y="685800"/>
            <a:ext cx="1509000" cy="10482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16"/>
          <p:cNvSpPr txBox="1">
            <a:spLocks noGrp="1"/>
          </p:cNvSpPr>
          <p:nvPr>
            <p:ph type="title"/>
          </p:nvPr>
        </p:nvSpPr>
        <p:spPr>
          <a:xfrm>
            <a:off x="1214450" y="685800"/>
            <a:ext cx="9758400" cy="11190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Confidential Information</a:t>
            </a:r>
            <a:endParaRPr/>
          </a:p>
        </p:txBody>
      </p:sp>
      <p:sp>
        <p:nvSpPr>
          <p:cNvPr id="302" name="Google Shape;302;p16"/>
          <p:cNvSpPr txBox="1">
            <a:spLocks noGrp="1"/>
          </p:cNvSpPr>
          <p:nvPr>
            <p:ph type="body" idx="1"/>
          </p:nvPr>
        </p:nvSpPr>
        <p:spPr>
          <a:xfrm>
            <a:off x="1295400" y="1410511"/>
            <a:ext cx="9601200" cy="4888089"/>
          </a:xfrm>
          <a:prstGeom prst="rect">
            <a:avLst/>
          </a:prstGeom>
          <a:noFill/>
          <a:ln>
            <a:noFill/>
          </a:ln>
        </p:spPr>
        <p:txBody>
          <a:bodyPr spcFirstLastPara="1" wrap="square" lIns="91425" tIns="45700" rIns="91425" bIns="45700" anchor="t" anchorCtr="0">
            <a:noAutofit/>
          </a:bodyPr>
          <a:lstStyle/>
          <a:p>
            <a:pPr marL="384038" lvl="0" indent="-407215" algn="l" rtl="0">
              <a:lnSpc>
                <a:spcPct val="100000"/>
              </a:lnSpc>
              <a:spcBef>
                <a:spcPts val="200"/>
              </a:spcBef>
              <a:spcAft>
                <a:spcPts val="0"/>
              </a:spcAft>
              <a:buClr>
                <a:srgbClr val="101D49"/>
              </a:buClr>
              <a:buSzPts val="2400"/>
              <a:buChar char="■"/>
            </a:pPr>
            <a:r>
              <a:rPr lang="en-US" sz="2400" b="1" dirty="0">
                <a:solidFill>
                  <a:srgbClr val="101D49"/>
                </a:solidFill>
              </a:rPr>
              <a:t>Confidential Information (RFP Section 1.15)</a:t>
            </a:r>
            <a:endParaRPr sz="2400" dirty="0"/>
          </a:p>
          <a:p>
            <a:pPr marL="914377" lvl="1" indent="-381815" algn="l" rtl="0">
              <a:lnSpc>
                <a:spcPct val="100000"/>
              </a:lnSpc>
              <a:spcBef>
                <a:spcPts val="200"/>
              </a:spcBef>
              <a:spcAft>
                <a:spcPts val="0"/>
              </a:spcAft>
              <a:buClr>
                <a:srgbClr val="101D49"/>
              </a:buClr>
              <a:buSzPts val="2000"/>
              <a:buChar char="–"/>
            </a:pPr>
            <a:r>
              <a:rPr lang="en-US" i="0" dirty="0">
                <a:solidFill>
                  <a:srgbClr val="101D49"/>
                </a:solidFill>
              </a:rPr>
              <a:t>All materials contained in proposals are subject to the Access to Public Records Act (APRA) and can be accessed by any member of the public after contract award. The responses are deemed to be “public records” unless a specific provision of IC 5-14-3 protects it from disclosure.</a:t>
            </a:r>
            <a:endParaRPr dirty="0"/>
          </a:p>
          <a:p>
            <a:pPr marL="914377" lvl="1" indent="-381815" algn="l" rtl="0">
              <a:lnSpc>
                <a:spcPct val="100000"/>
              </a:lnSpc>
              <a:spcBef>
                <a:spcPts val="200"/>
              </a:spcBef>
              <a:spcAft>
                <a:spcPts val="0"/>
              </a:spcAft>
              <a:buClr>
                <a:srgbClr val="101D49"/>
              </a:buClr>
              <a:buSzPts val="2000"/>
              <a:buChar char="–"/>
            </a:pPr>
            <a:r>
              <a:rPr lang="en-US" i="0" dirty="0">
                <a:solidFill>
                  <a:srgbClr val="101D49"/>
                </a:solidFill>
              </a:rPr>
              <a:t>In order to request certain information be kept confidential, Respondents must claim a statutory exception to the APRA in their </a:t>
            </a:r>
            <a:r>
              <a:rPr lang="en-US" b="1" i="0" dirty="0">
                <a:solidFill>
                  <a:srgbClr val="101D49"/>
                </a:solidFill>
              </a:rPr>
              <a:t>Executive Summary</a:t>
            </a:r>
            <a:r>
              <a:rPr lang="en-US" i="0" dirty="0">
                <a:solidFill>
                  <a:srgbClr val="101D49"/>
                </a:solidFill>
              </a:rPr>
              <a:t>, including describing which specific provision applies to which specific part of their response. </a:t>
            </a:r>
            <a:endParaRPr dirty="0"/>
          </a:p>
          <a:p>
            <a:pPr marL="914377" lvl="1" indent="-381815" algn="l" rtl="0">
              <a:lnSpc>
                <a:spcPct val="100000"/>
              </a:lnSpc>
              <a:spcBef>
                <a:spcPts val="200"/>
              </a:spcBef>
              <a:spcAft>
                <a:spcPts val="0"/>
              </a:spcAft>
              <a:buClr>
                <a:srgbClr val="101D49"/>
              </a:buClr>
              <a:buSzPts val="2000"/>
              <a:buChar char="–"/>
            </a:pPr>
            <a:r>
              <a:rPr lang="en-US" i="0" dirty="0">
                <a:solidFill>
                  <a:srgbClr val="101D49"/>
                </a:solidFill>
              </a:rPr>
              <a:t>Confidential information must also be clearly marked and kept separate from the proposal in the electronic copies. IDOA recommends submitting a “public” file that has the confidential information redacted (may be in PDF format) and a “final” file that includes all required information (must be in format prescribed buy the RFP).</a:t>
            </a:r>
            <a:endParaRPr dirty="0"/>
          </a:p>
          <a:p>
            <a:pPr marL="914377" lvl="1" indent="-381815" algn="l" rtl="0">
              <a:lnSpc>
                <a:spcPct val="100000"/>
              </a:lnSpc>
              <a:spcBef>
                <a:spcPts val="200"/>
              </a:spcBef>
              <a:spcAft>
                <a:spcPts val="0"/>
              </a:spcAft>
              <a:buClr>
                <a:srgbClr val="FF0000"/>
              </a:buClr>
              <a:buSzPts val="2000"/>
              <a:buChar char="–"/>
            </a:pPr>
            <a:r>
              <a:rPr lang="en-US" b="1" i="0" u="sng" dirty="0">
                <a:solidFill>
                  <a:srgbClr val="FF0000"/>
                </a:solidFill>
              </a:rPr>
              <a:t>DO NOT LABEL YOUR ENTIRE RESPONSE AS CONFIDENTIAL </a:t>
            </a:r>
            <a:endParaRPr dirty="0"/>
          </a:p>
          <a:p>
            <a:pPr marL="914377" lvl="1" indent="-254815" algn="l" rtl="0">
              <a:lnSpc>
                <a:spcPct val="100000"/>
              </a:lnSpc>
              <a:spcBef>
                <a:spcPts val="200"/>
              </a:spcBef>
              <a:spcAft>
                <a:spcPts val="0"/>
              </a:spcAft>
              <a:buClr>
                <a:schemeClr val="dk2"/>
              </a:buClr>
              <a:buSzPts val="2200"/>
              <a:buNone/>
            </a:pPr>
            <a:endParaRPr sz="2400" i="0" dirty="0">
              <a:solidFill>
                <a:schemeClr val="dk1"/>
              </a:solidFill>
            </a:endParaRPr>
          </a:p>
          <a:p>
            <a:pPr marL="384038" lvl="0" indent="-266563" algn="l" rtl="0">
              <a:lnSpc>
                <a:spcPct val="100000"/>
              </a:lnSpc>
              <a:spcBef>
                <a:spcPts val="200"/>
              </a:spcBef>
              <a:spcAft>
                <a:spcPts val="0"/>
              </a:spcAft>
              <a:buClr>
                <a:schemeClr val="dk2"/>
              </a:buClr>
              <a:buSzPts val="2000"/>
              <a:buNone/>
            </a:pPr>
            <a:endParaRPr sz="2400" dirty="0">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17"/>
          <p:cNvSpPr txBox="1">
            <a:spLocks noGrp="1"/>
          </p:cNvSpPr>
          <p:nvPr>
            <p:ph type="title"/>
          </p:nvPr>
        </p:nvSpPr>
        <p:spPr>
          <a:xfrm>
            <a:off x="1214450" y="685800"/>
            <a:ext cx="9758400" cy="11190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Evaluation Criteria</a:t>
            </a:r>
            <a:endParaRPr/>
          </a:p>
        </p:txBody>
      </p:sp>
      <p:graphicFrame>
        <p:nvGraphicFramePr>
          <p:cNvPr id="309" name="Google Shape;309;p17"/>
          <p:cNvGraphicFramePr/>
          <p:nvPr/>
        </p:nvGraphicFramePr>
        <p:xfrm>
          <a:off x="1618800" y="1911700"/>
          <a:ext cx="8954400" cy="4247900"/>
        </p:xfrm>
        <a:graphic>
          <a:graphicData uri="http://schemas.openxmlformats.org/drawingml/2006/table">
            <a:tbl>
              <a:tblPr>
                <a:noFill/>
                <a:tableStyleId>{FE30D412-86CA-4A70-A9DB-255F426E66C1}</a:tableStyleId>
              </a:tblPr>
              <a:tblGrid>
                <a:gridCol w="4477200">
                  <a:extLst>
                    <a:ext uri="{9D8B030D-6E8A-4147-A177-3AD203B41FA5}">
                      <a16:colId xmlns:a16="http://schemas.microsoft.com/office/drawing/2014/main" val="20000"/>
                    </a:ext>
                  </a:extLst>
                </a:gridCol>
                <a:gridCol w="4477200">
                  <a:extLst>
                    <a:ext uri="{9D8B030D-6E8A-4147-A177-3AD203B41FA5}">
                      <a16:colId xmlns:a16="http://schemas.microsoft.com/office/drawing/2014/main" val="20001"/>
                    </a:ext>
                  </a:extLst>
                </a:gridCol>
              </a:tblGrid>
              <a:tr h="463300">
                <a:tc>
                  <a:txBody>
                    <a:bodyPr/>
                    <a:lstStyle/>
                    <a:p>
                      <a:pPr marL="0" lvl="0" indent="0" algn="ctr" rtl="0">
                        <a:lnSpc>
                          <a:spcPct val="100000"/>
                        </a:lnSpc>
                        <a:spcBef>
                          <a:spcPts val="0"/>
                        </a:spcBef>
                        <a:spcAft>
                          <a:spcPts val="0"/>
                        </a:spcAft>
                        <a:buNone/>
                      </a:pPr>
                      <a:r>
                        <a:rPr lang="en-US" sz="1500" b="1">
                          <a:latin typeface="Calibri"/>
                          <a:ea typeface="Calibri"/>
                          <a:cs typeface="Calibri"/>
                          <a:sym typeface="Calibri"/>
                        </a:rPr>
                        <a:t>Criteria</a:t>
                      </a:r>
                      <a:endParaRPr sz="1500" b="1">
                        <a:latin typeface="Calibri"/>
                        <a:ea typeface="Calibri"/>
                        <a:cs typeface="Calibri"/>
                        <a:sym typeface="Calibri"/>
                      </a:endParaRPr>
                    </a:p>
                  </a:txBody>
                  <a:tcPr marL="625" marR="625" marT="625" marB="625" anchor="ctr">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solidFill>
                      <a:srgbClr val="D9D9D9"/>
                    </a:solidFill>
                  </a:tcPr>
                </a:tc>
                <a:tc>
                  <a:txBody>
                    <a:bodyPr/>
                    <a:lstStyle/>
                    <a:p>
                      <a:pPr marL="0" lvl="0" indent="0" algn="ctr" rtl="0">
                        <a:lnSpc>
                          <a:spcPct val="100000"/>
                        </a:lnSpc>
                        <a:spcBef>
                          <a:spcPts val="0"/>
                        </a:spcBef>
                        <a:spcAft>
                          <a:spcPts val="0"/>
                        </a:spcAft>
                        <a:buNone/>
                      </a:pPr>
                      <a:r>
                        <a:rPr lang="en-US" sz="1500" b="1">
                          <a:latin typeface="Calibri"/>
                          <a:ea typeface="Calibri"/>
                          <a:cs typeface="Calibri"/>
                          <a:sym typeface="Calibri"/>
                        </a:rPr>
                        <a:t>Points</a:t>
                      </a:r>
                      <a:endParaRPr sz="1500" b="1">
                        <a:latin typeface="Calibri"/>
                        <a:ea typeface="Calibri"/>
                        <a:cs typeface="Calibri"/>
                        <a:sym typeface="Calibri"/>
                      </a:endParaRPr>
                    </a:p>
                  </a:txBody>
                  <a:tcPr marL="625" marR="625" marT="625" marB="625" anchor="ctr">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463300">
                <a:tc>
                  <a:txBody>
                    <a:bodyPr/>
                    <a:lstStyle/>
                    <a:p>
                      <a:pPr marL="215900" lvl="0" indent="-215900" algn="l" rtl="0">
                        <a:lnSpc>
                          <a:spcPct val="100000"/>
                        </a:lnSpc>
                        <a:spcBef>
                          <a:spcPts val="0"/>
                        </a:spcBef>
                        <a:spcAft>
                          <a:spcPts val="0"/>
                        </a:spcAft>
                        <a:buNone/>
                      </a:pPr>
                      <a:r>
                        <a:rPr lang="en-US" sz="1500">
                          <a:latin typeface="Calibri"/>
                          <a:ea typeface="Calibri"/>
                          <a:cs typeface="Calibri"/>
                          <a:sym typeface="Calibri"/>
                        </a:rPr>
                        <a:t>1.  Adherence to Mandatory Requirements</a:t>
                      </a:r>
                      <a:endParaRPr sz="1500">
                        <a:latin typeface="Calibri"/>
                        <a:ea typeface="Calibri"/>
                        <a:cs typeface="Calibri"/>
                        <a:sym typeface="Calibri"/>
                      </a:endParaRPr>
                    </a:p>
                  </a:txBody>
                  <a:tcPr marL="91425" marR="91425" marT="625" marB="625" anchor="ctr">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en-US" sz="1500">
                          <a:latin typeface="Calibri"/>
                          <a:ea typeface="Calibri"/>
                          <a:cs typeface="Calibri"/>
                          <a:sym typeface="Calibri"/>
                        </a:rPr>
                        <a:t>Pass/Fail</a:t>
                      </a:r>
                      <a:endParaRPr sz="1500">
                        <a:latin typeface="Calibri"/>
                        <a:ea typeface="Calibri"/>
                        <a:cs typeface="Calibri"/>
                        <a:sym typeface="Calibri"/>
                      </a:endParaRPr>
                    </a:p>
                  </a:txBody>
                  <a:tcPr marL="625" marR="625" marT="625" marB="625" anchor="ctr">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02400">
                <a:tc>
                  <a:txBody>
                    <a:bodyPr/>
                    <a:lstStyle/>
                    <a:p>
                      <a:pPr marL="215900" lvl="0" indent="-215900" algn="l" rtl="0">
                        <a:lnSpc>
                          <a:spcPct val="100000"/>
                        </a:lnSpc>
                        <a:spcBef>
                          <a:spcPts val="0"/>
                        </a:spcBef>
                        <a:spcAft>
                          <a:spcPts val="0"/>
                        </a:spcAft>
                        <a:buNone/>
                      </a:pPr>
                      <a:r>
                        <a:rPr lang="en-US" sz="1500">
                          <a:latin typeface="Calibri"/>
                          <a:ea typeface="Calibri"/>
                          <a:cs typeface="Calibri"/>
                          <a:sym typeface="Calibri"/>
                        </a:rPr>
                        <a:t>2.  Management Assessment/Quality (Business and Technical Proposal)</a:t>
                      </a:r>
                      <a:endParaRPr sz="1500">
                        <a:latin typeface="Calibri"/>
                        <a:ea typeface="Calibri"/>
                        <a:cs typeface="Calibri"/>
                        <a:sym typeface="Calibri"/>
                      </a:endParaRPr>
                    </a:p>
                  </a:txBody>
                  <a:tcPr marL="91425" marR="91425" marT="625" marB="625" anchor="ctr">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en-US" sz="1500" b="1">
                          <a:latin typeface="Calibri"/>
                          <a:ea typeface="Calibri"/>
                          <a:cs typeface="Calibri"/>
                          <a:sym typeface="Calibri"/>
                        </a:rPr>
                        <a:t>50 available points </a:t>
                      </a:r>
                      <a:endParaRPr sz="1500" b="1">
                        <a:latin typeface="Calibri"/>
                        <a:ea typeface="Calibri"/>
                        <a:cs typeface="Calibri"/>
                        <a:sym typeface="Calibri"/>
                      </a:endParaRPr>
                    </a:p>
                  </a:txBody>
                  <a:tcPr marL="625" marR="625" marT="625" marB="625" anchor="ctr">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63300">
                <a:tc>
                  <a:txBody>
                    <a:bodyPr/>
                    <a:lstStyle/>
                    <a:p>
                      <a:pPr marL="215900" lvl="0" indent="-215900" algn="l" rtl="0">
                        <a:lnSpc>
                          <a:spcPct val="100000"/>
                        </a:lnSpc>
                        <a:spcBef>
                          <a:spcPts val="0"/>
                        </a:spcBef>
                        <a:spcAft>
                          <a:spcPts val="0"/>
                        </a:spcAft>
                        <a:buNone/>
                      </a:pPr>
                      <a:r>
                        <a:rPr lang="en-US" sz="1500">
                          <a:latin typeface="Calibri"/>
                          <a:ea typeface="Calibri"/>
                          <a:cs typeface="Calibri"/>
                          <a:sym typeface="Calibri"/>
                        </a:rPr>
                        <a:t>3.  Cost (Cost Proposal)</a:t>
                      </a:r>
                      <a:endParaRPr sz="1500">
                        <a:latin typeface="Calibri"/>
                        <a:ea typeface="Calibri"/>
                        <a:cs typeface="Calibri"/>
                        <a:sym typeface="Calibri"/>
                      </a:endParaRPr>
                    </a:p>
                  </a:txBody>
                  <a:tcPr marL="91425" marR="91425" marT="625" marB="625" anchor="ctr">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en-US" sz="1500" b="1">
                          <a:latin typeface="Calibri"/>
                          <a:ea typeface="Calibri"/>
                          <a:cs typeface="Calibri"/>
                          <a:sym typeface="Calibri"/>
                        </a:rPr>
                        <a:t>30 available points </a:t>
                      </a:r>
                      <a:endParaRPr sz="1500" b="1">
                        <a:latin typeface="Calibri"/>
                        <a:ea typeface="Calibri"/>
                        <a:cs typeface="Calibri"/>
                        <a:sym typeface="Calibri"/>
                      </a:endParaRPr>
                    </a:p>
                  </a:txBody>
                  <a:tcPr marL="625" marR="625" marT="625" marB="625" anchor="ctr">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63300">
                <a:tc>
                  <a:txBody>
                    <a:bodyPr/>
                    <a:lstStyle/>
                    <a:p>
                      <a:pPr marL="215900" lvl="0" indent="-215900" algn="l" rtl="0">
                        <a:lnSpc>
                          <a:spcPct val="100000"/>
                        </a:lnSpc>
                        <a:spcBef>
                          <a:spcPts val="0"/>
                        </a:spcBef>
                        <a:spcAft>
                          <a:spcPts val="0"/>
                        </a:spcAft>
                        <a:buNone/>
                      </a:pPr>
                      <a:r>
                        <a:rPr lang="en-US" sz="1500">
                          <a:latin typeface="Calibri"/>
                          <a:ea typeface="Calibri"/>
                          <a:cs typeface="Calibri"/>
                          <a:sym typeface="Calibri"/>
                        </a:rPr>
                        <a:t>4.  Buy Indiana</a:t>
                      </a:r>
                      <a:endParaRPr sz="1500">
                        <a:latin typeface="Calibri"/>
                        <a:ea typeface="Calibri"/>
                        <a:cs typeface="Calibri"/>
                        <a:sym typeface="Calibri"/>
                      </a:endParaRPr>
                    </a:p>
                  </a:txBody>
                  <a:tcPr marL="91425" marR="91425" marT="625" marB="625" anchor="ctr">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en-US" sz="1500">
                          <a:latin typeface="Calibri"/>
                          <a:ea typeface="Calibri"/>
                          <a:cs typeface="Calibri"/>
                          <a:sym typeface="Calibri"/>
                        </a:rPr>
                        <a:t>5</a:t>
                      </a:r>
                      <a:endParaRPr sz="1500">
                        <a:latin typeface="Calibri"/>
                        <a:ea typeface="Calibri"/>
                        <a:cs typeface="Calibri"/>
                        <a:sym typeface="Calibri"/>
                      </a:endParaRPr>
                    </a:p>
                  </a:txBody>
                  <a:tcPr marL="625" marR="625" marT="625" marB="625" anchor="ctr">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63300">
                <a:tc>
                  <a:txBody>
                    <a:bodyPr/>
                    <a:lstStyle/>
                    <a:p>
                      <a:pPr marL="215900" lvl="0" indent="-215900" algn="l" rtl="0">
                        <a:lnSpc>
                          <a:spcPct val="100000"/>
                        </a:lnSpc>
                        <a:spcBef>
                          <a:spcPts val="0"/>
                        </a:spcBef>
                        <a:spcAft>
                          <a:spcPts val="0"/>
                        </a:spcAft>
                        <a:buNone/>
                      </a:pPr>
                      <a:r>
                        <a:rPr lang="en-US" sz="1500">
                          <a:latin typeface="Calibri"/>
                          <a:ea typeface="Calibri"/>
                          <a:cs typeface="Calibri"/>
                          <a:sym typeface="Calibri"/>
                        </a:rPr>
                        <a:t>5.  Minority Business Enterprise Subcontractor Commitment</a:t>
                      </a:r>
                      <a:endParaRPr sz="1500">
                        <a:latin typeface="Calibri"/>
                        <a:ea typeface="Calibri"/>
                        <a:cs typeface="Calibri"/>
                        <a:sym typeface="Calibri"/>
                      </a:endParaRPr>
                    </a:p>
                  </a:txBody>
                  <a:tcPr marL="91425" marR="91425" marT="625" marB="625" anchor="ctr">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en-US" sz="1500">
                          <a:latin typeface="Calibri"/>
                          <a:ea typeface="Calibri"/>
                          <a:cs typeface="Calibri"/>
                          <a:sym typeface="Calibri"/>
                        </a:rPr>
                        <a:t>5 (1 bonus points are available, see Section 3.2.5)</a:t>
                      </a:r>
                      <a:endParaRPr sz="1500">
                        <a:latin typeface="Calibri"/>
                        <a:ea typeface="Calibri"/>
                        <a:cs typeface="Calibri"/>
                        <a:sym typeface="Calibri"/>
                      </a:endParaRPr>
                    </a:p>
                  </a:txBody>
                  <a:tcPr marL="625" marR="625" marT="625" marB="625" anchor="ctr">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63300">
                <a:tc>
                  <a:txBody>
                    <a:bodyPr/>
                    <a:lstStyle/>
                    <a:p>
                      <a:pPr marL="0" lvl="0" indent="0" algn="l" rtl="0">
                        <a:lnSpc>
                          <a:spcPct val="100000"/>
                        </a:lnSpc>
                        <a:spcBef>
                          <a:spcPts val="0"/>
                        </a:spcBef>
                        <a:spcAft>
                          <a:spcPts val="0"/>
                        </a:spcAft>
                        <a:buNone/>
                      </a:pPr>
                      <a:r>
                        <a:rPr lang="en-US" sz="1500">
                          <a:latin typeface="Calibri"/>
                          <a:ea typeface="Calibri"/>
                          <a:cs typeface="Calibri"/>
                          <a:sym typeface="Calibri"/>
                        </a:rPr>
                        <a:t>6. Women Business Enterprise Subcontractor Commitment</a:t>
                      </a:r>
                      <a:endParaRPr sz="1500">
                        <a:latin typeface="Calibri"/>
                        <a:ea typeface="Calibri"/>
                        <a:cs typeface="Calibri"/>
                        <a:sym typeface="Calibri"/>
                      </a:endParaRPr>
                    </a:p>
                  </a:txBody>
                  <a:tcPr marL="91425" marR="91425" marT="625" marB="625" anchor="ctr">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en-US" sz="1500">
                          <a:latin typeface="Calibri"/>
                          <a:ea typeface="Calibri"/>
                          <a:cs typeface="Calibri"/>
                          <a:sym typeface="Calibri"/>
                        </a:rPr>
                        <a:t>5 (1 bonus points are available, see Section 3.2.5)</a:t>
                      </a:r>
                      <a:endParaRPr sz="1500">
                        <a:latin typeface="Calibri"/>
                        <a:ea typeface="Calibri"/>
                        <a:cs typeface="Calibri"/>
                        <a:sym typeface="Calibri"/>
                      </a:endParaRPr>
                    </a:p>
                  </a:txBody>
                  <a:tcPr marL="625" marR="625" marT="625" marB="625" anchor="ctr">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502400">
                <a:tc>
                  <a:txBody>
                    <a:bodyPr/>
                    <a:lstStyle/>
                    <a:p>
                      <a:pPr marL="215900" lvl="0" indent="-215900" algn="l" rtl="0">
                        <a:lnSpc>
                          <a:spcPct val="100000"/>
                        </a:lnSpc>
                        <a:spcBef>
                          <a:spcPts val="0"/>
                        </a:spcBef>
                        <a:spcAft>
                          <a:spcPts val="0"/>
                        </a:spcAft>
                        <a:buNone/>
                      </a:pPr>
                      <a:r>
                        <a:rPr lang="en-US" sz="1500">
                          <a:latin typeface="Calibri"/>
                          <a:ea typeface="Calibri"/>
                          <a:cs typeface="Calibri"/>
                          <a:sym typeface="Calibri"/>
                        </a:rPr>
                        <a:t>7.  Indiana Veteran Owned Small Business Subcontractor Commitment</a:t>
                      </a:r>
                      <a:endParaRPr sz="1500">
                        <a:latin typeface="Calibri"/>
                        <a:ea typeface="Calibri"/>
                        <a:cs typeface="Calibri"/>
                        <a:sym typeface="Calibri"/>
                      </a:endParaRPr>
                    </a:p>
                  </a:txBody>
                  <a:tcPr marL="91425" marR="91425" marT="625" marB="625" anchor="ctr">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tcPr>
                </a:tc>
                <a:tc>
                  <a:txBody>
                    <a:bodyPr/>
                    <a:lstStyle/>
                    <a:p>
                      <a:pPr marL="0" lvl="0" indent="0" algn="ctr" rtl="0">
                        <a:lnSpc>
                          <a:spcPct val="100000"/>
                        </a:lnSpc>
                        <a:spcBef>
                          <a:spcPts val="0"/>
                        </a:spcBef>
                        <a:spcAft>
                          <a:spcPts val="0"/>
                        </a:spcAft>
                        <a:buNone/>
                      </a:pPr>
                      <a:r>
                        <a:rPr lang="en-US" sz="1500">
                          <a:latin typeface="Calibri"/>
                          <a:ea typeface="Calibri"/>
                          <a:cs typeface="Calibri"/>
                          <a:sym typeface="Calibri"/>
                        </a:rPr>
                        <a:t>5 (1 bonus points are available, see Section 3.2.6)</a:t>
                      </a:r>
                      <a:endParaRPr sz="1500">
                        <a:latin typeface="Calibri"/>
                        <a:ea typeface="Calibri"/>
                        <a:cs typeface="Calibri"/>
                        <a:sym typeface="Calibri"/>
                      </a:endParaRPr>
                    </a:p>
                  </a:txBody>
                  <a:tcPr marL="625" marR="625" marT="625" marB="625" anchor="ctr">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463300">
                <a:tc>
                  <a:txBody>
                    <a:bodyPr/>
                    <a:lstStyle/>
                    <a:p>
                      <a:pPr marL="0" lvl="0" indent="0" algn="l" rtl="0">
                        <a:lnSpc>
                          <a:spcPct val="115000"/>
                        </a:lnSpc>
                        <a:spcBef>
                          <a:spcPts val="0"/>
                        </a:spcBef>
                        <a:spcAft>
                          <a:spcPts val="0"/>
                        </a:spcAft>
                        <a:buNone/>
                      </a:pPr>
                      <a:r>
                        <a:rPr lang="en-US" sz="1500" b="1">
                          <a:latin typeface="Calibri"/>
                          <a:ea typeface="Calibri"/>
                          <a:cs typeface="Calibri"/>
                          <a:sym typeface="Calibri"/>
                        </a:rPr>
                        <a:t>Total</a:t>
                      </a:r>
                      <a:endParaRPr sz="1500" b="1">
                        <a:latin typeface="Calibri"/>
                        <a:ea typeface="Calibri"/>
                        <a:cs typeface="Calibri"/>
                        <a:sym typeface="Calibri"/>
                      </a:endParaRPr>
                    </a:p>
                  </a:txBody>
                  <a:tcPr marL="625" marR="625" marT="625" marB="625" anchor="ctr">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solidFill>
                      <a:srgbClr val="CCCCCC"/>
                    </a:solidFill>
                  </a:tcPr>
                </a:tc>
                <a:tc>
                  <a:txBody>
                    <a:bodyPr/>
                    <a:lstStyle/>
                    <a:p>
                      <a:pPr marL="0" lvl="0" indent="0" algn="ctr" rtl="0">
                        <a:lnSpc>
                          <a:spcPct val="115000"/>
                        </a:lnSpc>
                        <a:spcBef>
                          <a:spcPts val="0"/>
                        </a:spcBef>
                        <a:spcAft>
                          <a:spcPts val="0"/>
                        </a:spcAft>
                        <a:buNone/>
                      </a:pPr>
                      <a:r>
                        <a:rPr lang="en-US" sz="1500" b="1">
                          <a:latin typeface="Calibri"/>
                          <a:ea typeface="Calibri"/>
                          <a:cs typeface="Calibri"/>
                          <a:sym typeface="Calibri"/>
                        </a:rPr>
                        <a:t>100 (103 if bonus awarded)</a:t>
                      </a:r>
                      <a:endParaRPr sz="1500" b="1">
                        <a:latin typeface="Calibri"/>
                        <a:ea typeface="Calibri"/>
                        <a:cs typeface="Calibri"/>
                        <a:sym typeface="Calibri"/>
                      </a:endParaRPr>
                    </a:p>
                  </a:txBody>
                  <a:tcPr marL="625" marR="625" marT="625" marB="625" anchor="ctr">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solidFill>
                      <a:srgbClr val="CCCCCC"/>
                    </a:solid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18"/>
          <p:cNvSpPr txBox="1">
            <a:spLocks noGrp="1"/>
          </p:cNvSpPr>
          <p:nvPr>
            <p:ph type="title"/>
          </p:nvPr>
        </p:nvSpPr>
        <p:spPr>
          <a:xfrm>
            <a:off x="1214450" y="685800"/>
            <a:ext cx="9758400" cy="11109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Minority and Women’s Business Enterprises</a:t>
            </a:r>
            <a:endParaRPr/>
          </a:p>
        </p:txBody>
      </p:sp>
      <p:sp>
        <p:nvSpPr>
          <p:cNvPr id="316" name="Google Shape;316;p18"/>
          <p:cNvSpPr txBox="1">
            <a:spLocks noGrp="1"/>
          </p:cNvSpPr>
          <p:nvPr>
            <p:ph type="body" idx="1"/>
          </p:nvPr>
        </p:nvSpPr>
        <p:spPr>
          <a:xfrm>
            <a:off x="1371600" y="1894600"/>
            <a:ext cx="9601200" cy="4433100"/>
          </a:xfrm>
          <a:prstGeom prst="rect">
            <a:avLst/>
          </a:prstGeom>
          <a:noFill/>
          <a:ln>
            <a:noFill/>
          </a:ln>
        </p:spPr>
        <p:txBody>
          <a:bodyPr spcFirstLastPara="1" wrap="square" lIns="91425" tIns="45700" rIns="91425" bIns="45700" anchor="t" anchorCtr="0">
            <a:noAutofit/>
          </a:bodyPr>
          <a:lstStyle/>
          <a:p>
            <a:pPr marL="384038" lvl="0" indent="-383720" algn="l" rtl="0">
              <a:lnSpc>
                <a:spcPct val="100000"/>
              </a:lnSpc>
              <a:spcBef>
                <a:spcPts val="1000"/>
              </a:spcBef>
              <a:spcAft>
                <a:spcPts val="0"/>
              </a:spcAft>
              <a:buClr>
                <a:srgbClr val="101D49"/>
              </a:buClr>
              <a:buSzPts val="2400"/>
              <a:buFont typeface="Noto Sans Symbols"/>
              <a:buChar char="▪"/>
            </a:pPr>
            <a:r>
              <a:rPr lang="en-US" sz="2400" b="1">
                <a:solidFill>
                  <a:srgbClr val="101D49"/>
                </a:solidFill>
              </a:rPr>
              <a:t>Mission/Vision </a:t>
            </a:r>
            <a:endParaRPr sz="2400"/>
          </a:p>
          <a:p>
            <a:pPr marL="914377" lvl="1" indent="-383720" algn="l" rtl="0">
              <a:lnSpc>
                <a:spcPct val="100000"/>
              </a:lnSpc>
              <a:spcBef>
                <a:spcPts val="1000"/>
              </a:spcBef>
              <a:spcAft>
                <a:spcPts val="0"/>
              </a:spcAft>
              <a:buClr>
                <a:srgbClr val="101D49"/>
              </a:buClr>
              <a:buSzPts val="2400"/>
              <a:buChar char="–"/>
            </a:pPr>
            <a:r>
              <a:rPr lang="en-US" sz="2400" i="0">
                <a:solidFill>
                  <a:srgbClr val="101D49"/>
                </a:solidFill>
              </a:rPr>
              <a:t>Promote, monitor, and enforce the standards for certification of minority and women’s business enterprises.</a:t>
            </a:r>
            <a:endParaRPr sz="2400"/>
          </a:p>
          <a:p>
            <a:pPr marL="914377" lvl="1" indent="-383720" algn="l" rtl="0">
              <a:lnSpc>
                <a:spcPct val="100000"/>
              </a:lnSpc>
              <a:spcBef>
                <a:spcPts val="1000"/>
              </a:spcBef>
              <a:spcAft>
                <a:spcPts val="0"/>
              </a:spcAft>
              <a:buClr>
                <a:srgbClr val="101D49"/>
              </a:buClr>
              <a:buSzPts val="2400"/>
              <a:buChar char="–"/>
            </a:pPr>
            <a:r>
              <a:rPr lang="en-US" sz="2400" i="0">
                <a:solidFill>
                  <a:srgbClr val="101D49"/>
                </a:solidFill>
              </a:rPr>
              <a:t>Provide equal opportunity to minority and women enterprises in the state’s procurement and contracting process.</a:t>
            </a:r>
            <a:endParaRPr sz="2400"/>
          </a:p>
          <a:p>
            <a:pPr marL="384038" lvl="0" indent="-383720" algn="l" rtl="0">
              <a:lnSpc>
                <a:spcPct val="100000"/>
              </a:lnSpc>
              <a:spcBef>
                <a:spcPts val="1000"/>
              </a:spcBef>
              <a:spcAft>
                <a:spcPts val="0"/>
              </a:spcAft>
              <a:buClr>
                <a:srgbClr val="101D49"/>
              </a:buClr>
              <a:buSzPts val="2400"/>
              <a:buFont typeface="Noto Sans Symbols"/>
              <a:buChar char="▪"/>
            </a:pPr>
            <a:r>
              <a:rPr lang="en-US" sz="2400" b="1">
                <a:solidFill>
                  <a:srgbClr val="101D49"/>
                </a:solidFill>
              </a:rPr>
              <a:t>Nondiscrimination and Anti Discrimination Laws</a:t>
            </a:r>
            <a:endParaRPr sz="2400"/>
          </a:p>
          <a:p>
            <a:pPr marL="914377" lvl="1" indent="-383720" algn="l" rtl="0">
              <a:lnSpc>
                <a:spcPct val="100000"/>
              </a:lnSpc>
              <a:spcBef>
                <a:spcPts val="1000"/>
              </a:spcBef>
              <a:spcAft>
                <a:spcPts val="0"/>
              </a:spcAft>
              <a:buClr>
                <a:srgbClr val="101D49"/>
              </a:buClr>
              <a:buSzPts val="2400"/>
              <a:buChar char="–"/>
            </a:pPr>
            <a:r>
              <a:rPr lang="en-US" sz="2400" i="0">
                <a:solidFill>
                  <a:srgbClr val="101D49"/>
                </a:solidFill>
              </a:rPr>
              <a:t>Pursuant to Indiana Civil Rights Law, specifically IC §22-9-1-10, every state contract shall contain a provision requiring the contractor and subcontractors to not discriminate against any employee or applicant with respect to Protected Characteristics</a:t>
            </a:r>
            <a:endParaRPr sz="2400"/>
          </a:p>
          <a:p>
            <a:pPr marL="384038" lvl="0" indent="-266563" algn="l" rtl="0">
              <a:lnSpc>
                <a:spcPct val="100000"/>
              </a:lnSpc>
              <a:spcBef>
                <a:spcPts val="1000"/>
              </a:spcBef>
              <a:spcAft>
                <a:spcPts val="0"/>
              </a:spcAft>
              <a:buClr>
                <a:schemeClr val="dk2"/>
              </a:buClr>
              <a:buSzPts val="2000"/>
              <a:buNone/>
            </a:pPr>
            <a:endParaRPr sz="2400">
              <a:solidFill>
                <a:schemeClr val="dk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19"/>
          <p:cNvSpPr txBox="1">
            <a:spLocks noGrp="1"/>
          </p:cNvSpPr>
          <p:nvPr>
            <p:ph type="body" idx="1"/>
          </p:nvPr>
        </p:nvSpPr>
        <p:spPr>
          <a:xfrm>
            <a:off x="1371600" y="1873696"/>
            <a:ext cx="9601200" cy="4250267"/>
          </a:xfrm>
          <a:prstGeom prst="rect">
            <a:avLst/>
          </a:prstGeom>
          <a:noFill/>
          <a:ln>
            <a:noFill/>
          </a:ln>
        </p:spPr>
        <p:txBody>
          <a:bodyPr spcFirstLastPara="1" wrap="square" lIns="91425" tIns="45700" rIns="91425" bIns="45700" anchor="t" anchorCtr="0">
            <a:noAutofit/>
          </a:bodyPr>
          <a:lstStyle/>
          <a:p>
            <a:pPr marL="384038" lvl="0" indent="-383720" algn="l" rtl="0">
              <a:lnSpc>
                <a:spcPct val="94000"/>
              </a:lnSpc>
              <a:spcBef>
                <a:spcPts val="0"/>
              </a:spcBef>
              <a:spcAft>
                <a:spcPts val="0"/>
              </a:spcAft>
              <a:buClr>
                <a:srgbClr val="101D49"/>
              </a:buClr>
              <a:buSzPts val="2400"/>
              <a:buFont typeface="Noto Sans Symbols"/>
              <a:buChar char="▪"/>
            </a:pPr>
            <a:r>
              <a:rPr lang="en-US" sz="2400" b="1">
                <a:solidFill>
                  <a:srgbClr val="101D49"/>
                </a:solidFill>
              </a:rPr>
              <a:t>Contact Information</a:t>
            </a:r>
            <a:endParaRPr sz="2400"/>
          </a:p>
          <a:p>
            <a:pPr marL="914377" lvl="1" indent="-383720" algn="l" rtl="0">
              <a:lnSpc>
                <a:spcPct val="94000"/>
              </a:lnSpc>
              <a:spcBef>
                <a:spcPts val="700"/>
              </a:spcBef>
              <a:spcAft>
                <a:spcPts val="0"/>
              </a:spcAft>
              <a:buClr>
                <a:srgbClr val="101D49"/>
              </a:buClr>
              <a:buSzPts val="2400"/>
              <a:buChar char="–"/>
            </a:pPr>
            <a:r>
              <a:rPr lang="en-US" sz="2400" i="0">
                <a:solidFill>
                  <a:srgbClr val="101D49"/>
                </a:solidFill>
              </a:rPr>
              <a:t>Phone: 317-232-3061</a:t>
            </a:r>
            <a:endParaRPr sz="2400"/>
          </a:p>
          <a:p>
            <a:pPr marL="914377" lvl="1" indent="-383720" algn="l" rtl="0">
              <a:lnSpc>
                <a:spcPct val="94000"/>
              </a:lnSpc>
              <a:spcBef>
                <a:spcPts val="700"/>
              </a:spcBef>
              <a:spcAft>
                <a:spcPts val="0"/>
              </a:spcAft>
              <a:buClr>
                <a:srgbClr val="101D49"/>
              </a:buClr>
              <a:buSzPts val="2400"/>
              <a:buChar char="–"/>
            </a:pPr>
            <a:r>
              <a:rPr lang="en-US" sz="2400" i="0">
                <a:solidFill>
                  <a:srgbClr val="101D49"/>
                </a:solidFill>
              </a:rPr>
              <a:t>E-mail</a:t>
            </a:r>
            <a:r>
              <a:rPr lang="en-US" sz="2400" b="1" i="0">
                <a:solidFill>
                  <a:srgbClr val="101D49"/>
                </a:solidFill>
              </a:rPr>
              <a:t>:</a:t>
            </a:r>
            <a:r>
              <a:rPr lang="en-US" sz="2400" i="0">
                <a:solidFill>
                  <a:srgbClr val="101D49"/>
                </a:solidFill>
              </a:rPr>
              <a:t> </a:t>
            </a:r>
            <a:r>
              <a:rPr lang="en-US" sz="2400" i="0" u="sng">
                <a:solidFill>
                  <a:srgbClr val="4C7C99"/>
                </a:solidFill>
                <a:hlinkClick r:id="rId3">
                  <a:extLst>
                    <a:ext uri="{A12FA001-AC4F-418D-AE19-62706E023703}">
                      <ahyp:hlinkClr xmlns:ahyp="http://schemas.microsoft.com/office/drawing/2018/hyperlinkcolor" val="tx"/>
                    </a:ext>
                  </a:extLst>
                </a:hlinkClick>
              </a:rPr>
              <a:t>mwbecompliance@idoa.in.gov</a:t>
            </a:r>
            <a:endParaRPr sz="2400" i="0">
              <a:solidFill>
                <a:srgbClr val="4C7C99"/>
              </a:solidFill>
            </a:endParaRPr>
          </a:p>
          <a:p>
            <a:pPr marL="914377" lvl="1" indent="-383720" algn="l" rtl="0">
              <a:lnSpc>
                <a:spcPct val="94000"/>
              </a:lnSpc>
              <a:spcBef>
                <a:spcPts val="700"/>
              </a:spcBef>
              <a:spcAft>
                <a:spcPts val="0"/>
              </a:spcAft>
              <a:buClr>
                <a:srgbClr val="101D49"/>
              </a:buClr>
              <a:buSzPts val="2400"/>
              <a:buChar char="–"/>
            </a:pPr>
            <a:r>
              <a:rPr lang="en-US" sz="2400" i="0">
                <a:solidFill>
                  <a:srgbClr val="101D49"/>
                </a:solidFill>
              </a:rPr>
              <a:t>Web: </a:t>
            </a:r>
            <a:r>
              <a:rPr lang="en-US" sz="2400" i="0" u="sng">
                <a:solidFill>
                  <a:srgbClr val="4C7C99"/>
                </a:solidFill>
                <a:hlinkClick r:id="rId4">
                  <a:extLst>
                    <a:ext uri="{A12FA001-AC4F-418D-AE19-62706E023703}">
                      <ahyp:hlinkClr xmlns:ahyp="http://schemas.microsoft.com/office/drawing/2018/hyperlinkcolor" val="tx"/>
                    </a:ext>
                  </a:extLst>
                </a:hlinkClick>
              </a:rPr>
              <a:t>www.in.gov/idoa/mwbe</a:t>
            </a:r>
            <a:endParaRPr sz="2400" i="0">
              <a:solidFill>
                <a:srgbClr val="101D49"/>
              </a:solidFill>
            </a:endParaRPr>
          </a:p>
          <a:p>
            <a:pPr marL="384038" lvl="0" indent="-383720" algn="l" rtl="0">
              <a:lnSpc>
                <a:spcPct val="94000"/>
              </a:lnSpc>
              <a:spcBef>
                <a:spcPts val="1200"/>
              </a:spcBef>
              <a:spcAft>
                <a:spcPts val="0"/>
              </a:spcAft>
              <a:buClr>
                <a:srgbClr val="101D49"/>
              </a:buClr>
              <a:buSzPts val="2400"/>
              <a:buFont typeface="Noto Sans Symbols"/>
              <a:buChar char="▪"/>
            </a:pPr>
            <a:r>
              <a:rPr lang="en-US" sz="2400" b="1">
                <a:solidFill>
                  <a:srgbClr val="101D49"/>
                </a:solidFill>
              </a:rPr>
              <a:t>Complete Attachment A, MBE/WBE Form</a:t>
            </a:r>
            <a:endParaRPr sz="2400"/>
          </a:p>
          <a:p>
            <a:pPr marL="914377" lvl="1" indent="-383720" algn="l" rtl="0">
              <a:lnSpc>
                <a:spcPct val="94000"/>
              </a:lnSpc>
              <a:spcBef>
                <a:spcPts val="700"/>
              </a:spcBef>
              <a:spcAft>
                <a:spcPts val="0"/>
              </a:spcAft>
              <a:buClr>
                <a:srgbClr val="101D49"/>
              </a:buClr>
              <a:buSzPts val="2400"/>
              <a:buChar char="–"/>
            </a:pPr>
            <a:r>
              <a:rPr lang="en-US" sz="2400" i="0">
                <a:solidFill>
                  <a:srgbClr val="101D49"/>
                </a:solidFill>
              </a:rPr>
              <a:t>Include sub-contractor letter of commitment</a:t>
            </a:r>
            <a:endParaRPr sz="2400" i="0">
              <a:solidFill>
                <a:srgbClr val="101D49"/>
              </a:solidFill>
            </a:endParaRPr>
          </a:p>
          <a:p>
            <a:pPr marL="384038" lvl="0" indent="-383720" algn="l" rtl="0">
              <a:lnSpc>
                <a:spcPct val="94000"/>
              </a:lnSpc>
              <a:spcBef>
                <a:spcPts val="1200"/>
              </a:spcBef>
              <a:spcAft>
                <a:spcPts val="0"/>
              </a:spcAft>
              <a:buClr>
                <a:srgbClr val="101D49"/>
              </a:buClr>
              <a:buSzPts val="2400"/>
              <a:buFont typeface="Noto Sans Symbols"/>
              <a:buChar char="▪"/>
            </a:pPr>
            <a:r>
              <a:rPr lang="en-US" sz="2400" b="1">
                <a:solidFill>
                  <a:srgbClr val="101D49"/>
                </a:solidFill>
              </a:rPr>
              <a:t>Goals for Proposal</a:t>
            </a:r>
            <a:endParaRPr sz="2400"/>
          </a:p>
          <a:p>
            <a:pPr marL="914377" lvl="1" indent="-383720" algn="l" rtl="0">
              <a:lnSpc>
                <a:spcPct val="94000"/>
              </a:lnSpc>
              <a:spcBef>
                <a:spcPts val="700"/>
              </a:spcBef>
              <a:spcAft>
                <a:spcPts val="0"/>
              </a:spcAft>
              <a:buClr>
                <a:srgbClr val="101D49"/>
              </a:buClr>
              <a:buSzPts val="2400"/>
              <a:buChar char="–"/>
            </a:pPr>
            <a:r>
              <a:rPr lang="en-US" sz="2400" i="0">
                <a:solidFill>
                  <a:srgbClr val="101D49"/>
                </a:solidFill>
              </a:rPr>
              <a:t>8% Minority Business Enterprise</a:t>
            </a:r>
            <a:endParaRPr sz="2400"/>
          </a:p>
          <a:p>
            <a:pPr marL="914377" lvl="1" indent="-383720" algn="l" rtl="0">
              <a:lnSpc>
                <a:spcPct val="94000"/>
              </a:lnSpc>
              <a:spcBef>
                <a:spcPts val="700"/>
              </a:spcBef>
              <a:spcAft>
                <a:spcPts val="0"/>
              </a:spcAft>
              <a:buClr>
                <a:srgbClr val="101D49"/>
              </a:buClr>
              <a:buSzPts val="2400"/>
              <a:buChar char="–"/>
            </a:pPr>
            <a:r>
              <a:rPr lang="en-US" sz="2400" i="0">
                <a:solidFill>
                  <a:srgbClr val="101D49"/>
                </a:solidFill>
              </a:rPr>
              <a:t>11% Women’s Business Enterprise</a:t>
            </a:r>
            <a:endParaRPr sz="2400" i="0">
              <a:solidFill>
                <a:srgbClr val="101D49"/>
              </a:solidFill>
            </a:endParaRPr>
          </a:p>
          <a:p>
            <a:pPr marL="384038" lvl="0" indent="-266563" algn="l" rtl="0">
              <a:lnSpc>
                <a:spcPct val="94000"/>
              </a:lnSpc>
              <a:spcBef>
                <a:spcPts val="1200"/>
              </a:spcBef>
              <a:spcAft>
                <a:spcPts val="0"/>
              </a:spcAft>
              <a:buClr>
                <a:schemeClr val="dk2"/>
              </a:buClr>
              <a:buSzPts val="2000"/>
              <a:buNone/>
            </a:pPr>
            <a:endParaRPr sz="2400">
              <a:solidFill>
                <a:schemeClr val="dk1"/>
              </a:solidFill>
            </a:endParaRPr>
          </a:p>
        </p:txBody>
      </p:sp>
      <p:sp>
        <p:nvSpPr>
          <p:cNvPr id="323" name="Google Shape;323;p19"/>
          <p:cNvSpPr txBox="1">
            <a:spLocks noGrp="1"/>
          </p:cNvSpPr>
          <p:nvPr>
            <p:ph type="title"/>
          </p:nvPr>
        </p:nvSpPr>
        <p:spPr>
          <a:xfrm>
            <a:off x="1214450" y="685800"/>
            <a:ext cx="9758400" cy="11109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Minority and Women’s Business Enterprises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
          <p:cNvSpPr txBox="1">
            <a:spLocks noGrp="1"/>
          </p:cNvSpPr>
          <p:nvPr>
            <p:ph type="body" idx="2"/>
          </p:nvPr>
        </p:nvSpPr>
        <p:spPr>
          <a:xfrm>
            <a:off x="1371600" y="1812900"/>
            <a:ext cx="4443900" cy="4493100"/>
          </a:xfrm>
          <a:prstGeom prst="rect">
            <a:avLst/>
          </a:prstGeom>
          <a:noFill/>
          <a:ln>
            <a:noFill/>
          </a:ln>
        </p:spPr>
        <p:txBody>
          <a:bodyPr spcFirstLastPara="1" wrap="square" lIns="91425" tIns="45700" rIns="91425" bIns="45700" anchor="t" anchorCtr="0">
            <a:noAutofit/>
          </a:bodyPr>
          <a:lstStyle/>
          <a:p>
            <a:pPr marL="384038" lvl="0" indent="-384038" algn="l" rtl="0">
              <a:lnSpc>
                <a:spcPct val="115000"/>
              </a:lnSpc>
              <a:spcBef>
                <a:spcPts val="0"/>
              </a:spcBef>
              <a:spcAft>
                <a:spcPts val="0"/>
              </a:spcAft>
              <a:buClr>
                <a:srgbClr val="101D49"/>
              </a:buClr>
              <a:buSzPts val="2000"/>
              <a:buChar char="■"/>
            </a:pPr>
            <a:r>
              <a:rPr lang="en-US">
                <a:solidFill>
                  <a:srgbClr val="101D49"/>
                </a:solidFill>
              </a:rPr>
              <a:t>General Information</a:t>
            </a:r>
            <a:endParaRPr/>
          </a:p>
          <a:p>
            <a:pPr marL="384038" lvl="0" indent="-384038" algn="l" rtl="0">
              <a:lnSpc>
                <a:spcPct val="115000"/>
              </a:lnSpc>
              <a:spcBef>
                <a:spcPts val="200"/>
              </a:spcBef>
              <a:spcAft>
                <a:spcPts val="0"/>
              </a:spcAft>
              <a:buClr>
                <a:srgbClr val="101D49"/>
              </a:buClr>
              <a:buSzPts val="2000"/>
              <a:buChar char="■"/>
            </a:pPr>
            <a:r>
              <a:rPr lang="en-US">
                <a:solidFill>
                  <a:srgbClr val="101D49"/>
                </a:solidFill>
              </a:rPr>
              <a:t>Purpose of RFP and Background</a:t>
            </a:r>
            <a:endParaRPr/>
          </a:p>
          <a:p>
            <a:pPr marL="384038" lvl="0" indent="-384038" algn="l" rtl="0">
              <a:lnSpc>
                <a:spcPct val="115000"/>
              </a:lnSpc>
              <a:spcBef>
                <a:spcPts val="200"/>
              </a:spcBef>
              <a:spcAft>
                <a:spcPts val="0"/>
              </a:spcAft>
              <a:buClr>
                <a:srgbClr val="101D49"/>
              </a:buClr>
              <a:buSzPts val="2000"/>
              <a:buChar char="■"/>
            </a:pPr>
            <a:r>
              <a:rPr lang="en-US">
                <a:solidFill>
                  <a:srgbClr val="101D49"/>
                </a:solidFill>
              </a:rPr>
              <a:t>Scope of Work</a:t>
            </a:r>
            <a:endParaRPr/>
          </a:p>
          <a:p>
            <a:pPr marL="384038" lvl="0" indent="-384038" algn="l" rtl="0">
              <a:lnSpc>
                <a:spcPct val="115000"/>
              </a:lnSpc>
              <a:spcBef>
                <a:spcPts val="200"/>
              </a:spcBef>
              <a:spcAft>
                <a:spcPts val="0"/>
              </a:spcAft>
              <a:buClr>
                <a:srgbClr val="101D49"/>
              </a:buClr>
              <a:buSzPts val="2000"/>
              <a:buChar char="■"/>
            </a:pPr>
            <a:r>
              <a:rPr lang="en-US">
                <a:solidFill>
                  <a:srgbClr val="101D49"/>
                </a:solidFill>
              </a:rPr>
              <a:t>Term of Contract</a:t>
            </a:r>
            <a:endParaRPr/>
          </a:p>
          <a:p>
            <a:pPr marL="384038" lvl="0" indent="-384038" algn="l" rtl="0">
              <a:lnSpc>
                <a:spcPct val="115000"/>
              </a:lnSpc>
              <a:spcBef>
                <a:spcPts val="200"/>
              </a:spcBef>
              <a:spcAft>
                <a:spcPts val="0"/>
              </a:spcAft>
              <a:buClr>
                <a:srgbClr val="101D49"/>
              </a:buClr>
              <a:buSzPts val="2000"/>
              <a:buChar char="■"/>
            </a:pPr>
            <a:r>
              <a:rPr lang="en-US">
                <a:solidFill>
                  <a:srgbClr val="101D49"/>
                </a:solidFill>
              </a:rPr>
              <a:t>Key Dates</a:t>
            </a:r>
            <a:endParaRPr/>
          </a:p>
          <a:p>
            <a:pPr marL="384038" lvl="0" indent="-384038" algn="l" rtl="0">
              <a:lnSpc>
                <a:spcPct val="115000"/>
              </a:lnSpc>
              <a:spcBef>
                <a:spcPts val="200"/>
              </a:spcBef>
              <a:spcAft>
                <a:spcPts val="0"/>
              </a:spcAft>
              <a:buClr>
                <a:srgbClr val="101D49"/>
              </a:buClr>
              <a:buSzPts val="2000"/>
              <a:buChar char="■"/>
            </a:pPr>
            <a:r>
              <a:rPr lang="en-US">
                <a:solidFill>
                  <a:srgbClr val="101D49"/>
                </a:solidFill>
              </a:rPr>
              <a:t>Proposal Preparation</a:t>
            </a:r>
            <a:endParaRPr/>
          </a:p>
          <a:p>
            <a:pPr marL="914377" lvl="1" indent="-371338" algn="l" rtl="0">
              <a:lnSpc>
                <a:spcPct val="90000"/>
              </a:lnSpc>
              <a:spcBef>
                <a:spcPts val="0"/>
              </a:spcBef>
              <a:spcAft>
                <a:spcPts val="0"/>
              </a:spcAft>
              <a:buClr>
                <a:srgbClr val="101D49"/>
              </a:buClr>
              <a:buSzPts val="1800"/>
              <a:buChar char="–"/>
            </a:pPr>
            <a:r>
              <a:rPr lang="en-US" sz="1800">
                <a:solidFill>
                  <a:srgbClr val="101D49"/>
                </a:solidFill>
              </a:rPr>
              <a:t>Executive Summary</a:t>
            </a:r>
            <a:endParaRPr sz="1800"/>
          </a:p>
          <a:p>
            <a:pPr marL="914377" lvl="1" indent="-371338" algn="l" rtl="0">
              <a:lnSpc>
                <a:spcPct val="90000"/>
              </a:lnSpc>
              <a:spcBef>
                <a:spcPts val="0"/>
              </a:spcBef>
              <a:spcAft>
                <a:spcPts val="0"/>
              </a:spcAft>
              <a:buClr>
                <a:srgbClr val="101D49"/>
              </a:buClr>
              <a:buSzPts val="1800"/>
              <a:buChar char="–"/>
            </a:pPr>
            <a:r>
              <a:rPr lang="en-US" sz="1800">
                <a:solidFill>
                  <a:srgbClr val="101D49"/>
                </a:solidFill>
              </a:rPr>
              <a:t>Attestation Form</a:t>
            </a:r>
            <a:endParaRPr sz="1800"/>
          </a:p>
          <a:p>
            <a:pPr marL="914377" lvl="1" indent="-371338" algn="l" rtl="0">
              <a:lnSpc>
                <a:spcPct val="90000"/>
              </a:lnSpc>
              <a:spcBef>
                <a:spcPts val="0"/>
              </a:spcBef>
              <a:spcAft>
                <a:spcPts val="0"/>
              </a:spcAft>
              <a:buClr>
                <a:srgbClr val="101D49"/>
              </a:buClr>
              <a:buSzPts val="1800"/>
              <a:buChar char="–"/>
            </a:pPr>
            <a:r>
              <a:rPr lang="en-US" sz="1800">
                <a:solidFill>
                  <a:srgbClr val="101D49"/>
                </a:solidFill>
              </a:rPr>
              <a:t>Buy IN &amp; IN Economic Impact</a:t>
            </a:r>
            <a:endParaRPr sz="1800"/>
          </a:p>
          <a:p>
            <a:pPr marL="914377" lvl="1" indent="-371338" algn="l" rtl="0">
              <a:lnSpc>
                <a:spcPct val="90000"/>
              </a:lnSpc>
              <a:spcBef>
                <a:spcPts val="0"/>
              </a:spcBef>
              <a:spcAft>
                <a:spcPts val="0"/>
              </a:spcAft>
              <a:buClr>
                <a:srgbClr val="101D49"/>
              </a:buClr>
              <a:buSzPts val="1800"/>
              <a:buChar char="–"/>
            </a:pPr>
            <a:r>
              <a:rPr lang="en-US" sz="1800">
                <a:solidFill>
                  <a:srgbClr val="101D49"/>
                </a:solidFill>
              </a:rPr>
              <a:t>Business Proposal</a:t>
            </a:r>
            <a:endParaRPr sz="1800"/>
          </a:p>
          <a:p>
            <a:pPr marL="914377" lvl="1" indent="-371338" algn="l" rtl="0">
              <a:lnSpc>
                <a:spcPct val="90000"/>
              </a:lnSpc>
              <a:spcBef>
                <a:spcPts val="0"/>
              </a:spcBef>
              <a:spcAft>
                <a:spcPts val="0"/>
              </a:spcAft>
              <a:buClr>
                <a:srgbClr val="101D49"/>
              </a:buClr>
              <a:buSzPts val="1800"/>
              <a:buChar char="–"/>
            </a:pPr>
            <a:r>
              <a:rPr lang="en-US" sz="1800">
                <a:solidFill>
                  <a:srgbClr val="101D49"/>
                </a:solidFill>
              </a:rPr>
              <a:t>Technical Proposal</a:t>
            </a:r>
            <a:endParaRPr sz="1800"/>
          </a:p>
          <a:p>
            <a:pPr marL="914377" lvl="1" indent="-371338" algn="l" rtl="0">
              <a:lnSpc>
                <a:spcPct val="90000"/>
              </a:lnSpc>
              <a:spcBef>
                <a:spcPts val="0"/>
              </a:spcBef>
              <a:spcAft>
                <a:spcPts val="0"/>
              </a:spcAft>
              <a:buClr>
                <a:srgbClr val="101D49"/>
              </a:buClr>
              <a:buSzPts val="1800"/>
              <a:buChar char="–"/>
            </a:pPr>
            <a:r>
              <a:rPr lang="en-US" sz="1800">
                <a:solidFill>
                  <a:srgbClr val="101D49"/>
                </a:solidFill>
              </a:rPr>
              <a:t>Minimum Requirements</a:t>
            </a:r>
            <a:endParaRPr sz="1800"/>
          </a:p>
          <a:p>
            <a:pPr marL="914377" lvl="1" indent="-371337" algn="l" rtl="0">
              <a:lnSpc>
                <a:spcPct val="90000"/>
              </a:lnSpc>
              <a:spcBef>
                <a:spcPts val="0"/>
              </a:spcBef>
              <a:spcAft>
                <a:spcPts val="0"/>
              </a:spcAft>
              <a:buClr>
                <a:srgbClr val="101D49"/>
              </a:buClr>
              <a:buSzPts val="1800"/>
              <a:buChar char="–"/>
            </a:pPr>
            <a:r>
              <a:rPr lang="en-US" sz="1800">
                <a:solidFill>
                  <a:srgbClr val="101D49"/>
                </a:solidFill>
              </a:rPr>
              <a:t>Cost Proposal</a:t>
            </a:r>
            <a:endParaRPr sz="1800">
              <a:solidFill>
                <a:srgbClr val="101D49"/>
              </a:solidFill>
            </a:endParaRPr>
          </a:p>
          <a:p>
            <a:pPr marL="914377" lvl="1" indent="-371338" algn="l" rtl="0">
              <a:lnSpc>
                <a:spcPct val="90000"/>
              </a:lnSpc>
              <a:spcBef>
                <a:spcPts val="0"/>
              </a:spcBef>
              <a:spcAft>
                <a:spcPts val="0"/>
              </a:spcAft>
              <a:buClr>
                <a:srgbClr val="101D49"/>
              </a:buClr>
              <a:buSzPts val="1800"/>
              <a:buChar char="–"/>
            </a:pPr>
            <a:r>
              <a:rPr lang="en-US" sz="1800">
                <a:solidFill>
                  <a:srgbClr val="101D49"/>
                </a:solidFill>
              </a:rPr>
              <a:t>Confidential Information</a:t>
            </a:r>
            <a:endParaRPr sz="1800"/>
          </a:p>
        </p:txBody>
      </p:sp>
      <p:sp>
        <p:nvSpPr>
          <p:cNvPr id="201" name="Google Shape;201;p2"/>
          <p:cNvSpPr txBox="1">
            <a:spLocks noGrp="1"/>
          </p:cNvSpPr>
          <p:nvPr>
            <p:ph type="body" idx="4"/>
          </p:nvPr>
        </p:nvSpPr>
        <p:spPr>
          <a:xfrm>
            <a:off x="6528825" y="1812900"/>
            <a:ext cx="4443900" cy="4590300"/>
          </a:xfrm>
          <a:prstGeom prst="rect">
            <a:avLst/>
          </a:prstGeom>
          <a:noFill/>
          <a:ln>
            <a:noFill/>
          </a:ln>
        </p:spPr>
        <p:txBody>
          <a:bodyPr spcFirstLastPara="1" wrap="square" lIns="91425" tIns="45700" rIns="91425" bIns="45700" anchor="t" anchorCtr="0">
            <a:noAutofit/>
          </a:bodyPr>
          <a:lstStyle/>
          <a:p>
            <a:pPr marL="384038" lvl="0" indent="-384038" algn="l" rtl="0">
              <a:lnSpc>
                <a:spcPct val="115000"/>
              </a:lnSpc>
              <a:spcBef>
                <a:spcPts val="0"/>
              </a:spcBef>
              <a:spcAft>
                <a:spcPts val="0"/>
              </a:spcAft>
              <a:buClr>
                <a:srgbClr val="101D49"/>
              </a:buClr>
              <a:buSzPts val="2000"/>
              <a:buChar char="■"/>
            </a:pPr>
            <a:r>
              <a:rPr lang="en-US">
                <a:solidFill>
                  <a:srgbClr val="101D49"/>
                </a:solidFill>
              </a:rPr>
              <a:t>Evaluation Criteria</a:t>
            </a:r>
            <a:endParaRPr/>
          </a:p>
          <a:p>
            <a:pPr marL="384038" lvl="0" indent="-384038" algn="l" rtl="0">
              <a:lnSpc>
                <a:spcPct val="115000"/>
              </a:lnSpc>
              <a:spcBef>
                <a:spcPts val="200"/>
              </a:spcBef>
              <a:spcAft>
                <a:spcPts val="0"/>
              </a:spcAft>
              <a:buClr>
                <a:srgbClr val="101D49"/>
              </a:buClr>
              <a:buSzPts val="2000"/>
              <a:buChar char="■"/>
            </a:pPr>
            <a:r>
              <a:rPr lang="en-US">
                <a:solidFill>
                  <a:srgbClr val="101D49"/>
                </a:solidFill>
              </a:rPr>
              <a:t>Minority and Women’s Business Enterprises (M/WBE)</a:t>
            </a:r>
            <a:endParaRPr/>
          </a:p>
          <a:p>
            <a:pPr marL="384038" lvl="0" indent="-384038" algn="l" rtl="0">
              <a:lnSpc>
                <a:spcPct val="115000"/>
              </a:lnSpc>
              <a:spcBef>
                <a:spcPts val="200"/>
              </a:spcBef>
              <a:spcAft>
                <a:spcPts val="0"/>
              </a:spcAft>
              <a:buClr>
                <a:srgbClr val="101D49"/>
              </a:buClr>
              <a:buSzPts val="2000"/>
              <a:buChar char="■"/>
            </a:pPr>
            <a:r>
              <a:rPr lang="en-US">
                <a:solidFill>
                  <a:srgbClr val="101D49"/>
                </a:solidFill>
              </a:rPr>
              <a:t>Indiana Veteran Owned Small Business (IVOSB)</a:t>
            </a:r>
            <a:endParaRPr/>
          </a:p>
          <a:p>
            <a:pPr marL="384038" lvl="0" indent="-384038" algn="l" rtl="0">
              <a:lnSpc>
                <a:spcPct val="115000"/>
              </a:lnSpc>
              <a:spcBef>
                <a:spcPts val="200"/>
              </a:spcBef>
              <a:spcAft>
                <a:spcPts val="0"/>
              </a:spcAft>
              <a:buClr>
                <a:srgbClr val="101D49"/>
              </a:buClr>
              <a:buSzPts val="2000"/>
              <a:buChar char="■"/>
            </a:pPr>
            <a:r>
              <a:rPr lang="en-US">
                <a:solidFill>
                  <a:srgbClr val="101D49"/>
                </a:solidFill>
              </a:rPr>
              <a:t>IDOA Subcontractor Scoring</a:t>
            </a:r>
            <a:endParaRPr/>
          </a:p>
          <a:p>
            <a:pPr marL="384038" lvl="0" indent="-384038" algn="l" rtl="0">
              <a:lnSpc>
                <a:spcPct val="115000"/>
              </a:lnSpc>
              <a:spcBef>
                <a:spcPts val="200"/>
              </a:spcBef>
              <a:spcAft>
                <a:spcPts val="0"/>
              </a:spcAft>
              <a:buClr>
                <a:srgbClr val="101D49"/>
              </a:buClr>
              <a:buSzPts val="2000"/>
              <a:buChar char="■"/>
            </a:pPr>
            <a:r>
              <a:rPr lang="en-US">
                <a:solidFill>
                  <a:srgbClr val="101D49"/>
                </a:solidFill>
              </a:rPr>
              <a:t>Subcontractor Compliance</a:t>
            </a:r>
            <a:endParaRPr>
              <a:solidFill>
                <a:srgbClr val="101D49"/>
              </a:solidFill>
            </a:endParaRPr>
          </a:p>
          <a:p>
            <a:pPr marL="384038" lvl="0" indent="-384038" algn="l" rtl="0">
              <a:lnSpc>
                <a:spcPct val="115000"/>
              </a:lnSpc>
              <a:spcBef>
                <a:spcPts val="200"/>
              </a:spcBef>
              <a:spcAft>
                <a:spcPts val="0"/>
              </a:spcAft>
              <a:buClr>
                <a:srgbClr val="101D49"/>
              </a:buClr>
              <a:buSzPts val="2000"/>
              <a:buChar char="■"/>
            </a:pPr>
            <a:r>
              <a:rPr lang="en-US">
                <a:solidFill>
                  <a:srgbClr val="101D49"/>
                </a:solidFill>
              </a:rPr>
              <a:t>Optional Forms/Documents</a:t>
            </a:r>
            <a:endParaRPr/>
          </a:p>
          <a:p>
            <a:pPr marL="384038" lvl="0" indent="-384038" algn="l" rtl="0">
              <a:lnSpc>
                <a:spcPct val="115000"/>
              </a:lnSpc>
              <a:spcBef>
                <a:spcPts val="200"/>
              </a:spcBef>
              <a:spcAft>
                <a:spcPts val="0"/>
              </a:spcAft>
              <a:buClr>
                <a:srgbClr val="101D49"/>
              </a:buClr>
              <a:buSzPts val="2000"/>
              <a:buChar char="■"/>
            </a:pPr>
            <a:r>
              <a:rPr lang="en-US">
                <a:solidFill>
                  <a:srgbClr val="101D49"/>
                </a:solidFill>
              </a:rPr>
              <a:t>Required Forms/Documents</a:t>
            </a:r>
            <a:endParaRPr/>
          </a:p>
          <a:p>
            <a:pPr marL="384038" lvl="0" indent="-384038" algn="l" rtl="0">
              <a:lnSpc>
                <a:spcPct val="115000"/>
              </a:lnSpc>
              <a:spcBef>
                <a:spcPts val="200"/>
              </a:spcBef>
              <a:spcAft>
                <a:spcPts val="0"/>
              </a:spcAft>
              <a:buClr>
                <a:srgbClr val="101D49"/>
              </a:buClr>
              <a:buSzPts val="2000"/>
              <a:buChar char="■"/>
            </a:pPr>
            <a:r>
              <a:rPr lang="en-US">
                <a:solidFill>
                  <a:srgbClr val="101D49"/>
                </a:solidFill>
              </a:rPr>
              <a:t>Submission Requirements</a:t>
            </a:r>
            <a:endParaRPr/>
          </a:p>
          <a:p>
            <a:pPr marL="384038" lvl="0" indent="-384038" algn="l" rtl="0">
              <a:lnSpc>
                <a:spcPct val="115000"/>
              </a:lnSpc>
              <a:spcBef>
                <a:spcPts val="200"/>
              </a:spcBef>
              <a:spcAft>
                <a:spcPts val="0"/>
              </a:spcAft>
              <a:buClr>
                <a:srgbClr val="101D49"/>
              </a:buClr>
              <a:buSzPts val="2000"/>
              <a:buChar char="■"/>
            </a:pPr>
            <a:r>
              <a:rPr lang="en-US">
                <a:solidFill>
                  <a:srgbClr val="101D49"/>
                </a:solidFill>
              </a:rPr>
              <a:t>Additional Information</a:t>
            </a:r>
            <a:endParaRPr/>
          </a:p>
          <a:p>
            <a:pPr marL="384038" lvl="0" indent="-384038" algn="l" rtl="0">
              <a:lnSpc>
                <a:spcPct val="115000"/>
              </a:lnSpc>
              <a:spcBef>
                <a:spcPts val="200"/>
              </a:spcBef>
              <a:spcAft>
                <a:spcPts val="0"/>
              </a:spcAft>
              <a:buClr>
                <a:srgbClr val="101D49"/>
              </a:buClr>
              <a:buSzPts val="2000"/>
              <a:buChar char="■"/>
            </a:pPr>
            <a:r>
              <a:rPr lang="en-US">
                <a:solidFill>
                  <a:srgbClr val="101D49"/>
                </a:solidFill>
              </a:rPr>
              <a:t>Questions</a:t>
            </a:r>
            <a:endParaRPr/>
          </a:p>
        </p:txBody>
      </p:sp>
      <p:sp>
        <p:nvSpPr>
          <p:cNvPr id="202" name="Google Shape;202;p2"/>
          <p:cNvSpPr txBox="1">
            <a:spLocks noGrp="1"/>
          </p:cNvSpPr>
          <p:nvPr>
            <p:ph type="title"/>
          </p:nvPr>
        </p:nvSpPr>
        <p:spPr>
          <a:xfrm>
            <a:off x="1214450" y="685800"/>
            <a:ext cx="9758400" cy="11271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Agenda</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cxnSp>
        <p:nvCxnSpPr>
          <p:cNvPr id="329" name="Google Shape;329;p20"/>
          <p:cNvCxnSpPr/>
          <p:nvPr/>
        </p:nvCxnSpPr>
        <p:spPr>
          <a:xfrm>
            <a:off x="1802673" y="3840881"/>
            <a:ext cx="1682400" cy="0"/>
          </a:xfrm>
          <a:prstGeom prst="straightConnector1">
            <a:avLst/>
          </a:prstGeom>
          <a:noFill/>
          <a:ln w="34925" cap="flat" cmpd="sng">
            <a:solidFill>
              <a:schemeClr val="dk1"/>
            </a:solidFill>
            <a:prstDash val="solid"/>
            <a:round/>
            <a:headEnd type="none" w="sm" len="sm"/>
            <a:tailEnd type="triangle" w="med" len="med"/>
          </a:ln>
        </p:spPr>
      </p:cxnSp>
      <p:pic>
        <p:nvPicPr>
          <p:cNvPr id="330" name="Google Shape;330;p20"/>
          <p:cNvPicPr preferRelativeResize="0"/>
          <p:nvPr/>
        </p:nvPicPr>
        <p:blipFill rotWithShape="1">
          <a:blip r:embed="rId3">
            <a:alphaModFix/>
          </a:blip>
          <a:srcRect/>
          <a:stretch/>
        </p:blipFill>
        <p:spPr>
          <a:xfrm>
            <a:off x="3746537" y="457200"/>
            <a:ext cx="4698925" cy="5913784"/>
          </a:xfrm>
          <a:prstGeom prst="rect">
            <a:avLst/>
          </a:prstGeom>
          <a:noFill/>
          <a:ln w="9525" cap="flat" cmpd="sng">
            <a:solidFill>
              <a:schemeClr val="dk1"/>
            </a:solidFill>
            <a:prstDash val="solid"/>
            <a:round/>
            <a:headEnd type="none" w="sm" len="sm"/>
            <a:tailEnd type="none" w="sm" len="sm"/>
          </a:ln>
        </p:spPr>
      </p:pic>
      <p:sp>
        <p:nvSpPr>
          <p:cNvPr id="331" name="Google Shape;331;p20"/>
          <p:cNvSpPr txBox="1"/>
          <p:nvPr/>
        </p:nvSpPr>
        <p:spPr>
          <a:xfrm>
            <a:off x="1541000" y="2322150"/>
            <a:ext cx="2205600" cy="1422300"/>
          </a:xfrm>
          <a:prstGeom prst="rect">
            <a:avLst/>
          </a:prstGeom>
          <a:noFill/>
          <a:ln>
            <a:noFill/>
          </a:ln>
        </p:spPr>
        <p:txBody>
          <a:bodyPr spcFirstLastPara="1" wrap="square" lIns="91425" tIns="45700" rIns="91425" bIns="45700" anchor="t" anchorCtr="0">
            <a:spAutoFit/>
          </a:bodyPr>
          <a:lstStyle/>
          <a:p>
            <a:pPr marL="0" marR="0" lvl="0" indent="0" algn="ctr" rtl="0">
              <a:lnSpc>
                <a:spcPct val="90000"/>
              </a:lnSpc>
              <a:spcBef>
                <a:spcPts val="0"/>
              </a:spcBef>
              <a:spcAft>
                <a:spcPts val="0"/>
              </a:spcAft>
              <a:buClr>
                <a:srgbClr val="000000"/>
              </a:buClr>
              <a:buSzPts val="1800"/>
              <a:buFont typeface="Arial"/>
              <a:buNone/>
            </a:pPr>
            <a:r>
              <a:rPr lang="en-US" sz="2400" b="1" i="0" u="none" strike="noStrike" cap="none">
                <a:solidFill>
                  <a:srgbClr val="FF0000"/>
                </a:solidFill>
                <a:latin typeface="Calibri"/>
                <a:ea typeface="Calibri"/>
                <a:cs typeface="Calibri"/>
                <a:sym typeface="Calibri"/>
              </a:rPr>
              <a:t>Please carefully review the information in this box</a:t>
            </a:r>
            <a:endParaRPr sz="2400" b="0" i="0" u="none" strike="noStrike" cap="none">
              <a:solidFill>
                <a:srgbClr val="000000"/>
              </a:solidFill>
              <a:latin typeface="Arial"/>
              <a:ea typeface="Arial"/>
              <a:cs typeface="Arial"/>
              <a:sym typeface="Arial"/>
            </a:endParaRPr>
          </a:p>
        </p:txBody>
      </p:sp>
      <p:sp>
        <p:nvSpPr>
          <p:cNvPr id="332" name="Google Shape;332;p20"/>
          <p:cNvSpPr/>
          <p:nvPr/>
        </p:nvSpPr>
        <p:spPr>
          <a:xfrm>
            <a:off x="3998794" y="5923128"/>
            <a:ext cx="1740090" cy="95535"/>
          </a:xfrm>
          <a:prstGeom prst="rect">
            <a:avLst/>
          </a:prstGeom>
          <a:solidFill>
            <a:schemeClr val="lt1"/>
          </a:solidFill>
          <a:ln w="3492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ibre Franklin"/>
              <a:ea typeface="Libre Franklin"/>
              <a:cs typeface="Libre Franklin"/>
              <a:sym typeface="Libre Franklin"/>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21"/>
          <p:cNvSpPr txBox="1">
            <a:spLocks noGrp="1"/>
          </p:cNvSpPr>
          <p:nvPr>
            <p:ph type="body" idx="1"/>
          </p:nvPr>
        </p:nvSpPr>
        <p:spPr>
          <a:xfrm>
            <a:off x="1295400" y="1902750"/>
            <a:ext cx="9601200" cy="4326900"/>
          </a:xfrm>
          <a:prstGeom prst="rect">
            <a:avLst/>
          </a:prstGeom>
          <a:noFill/>
          <a:ln>
            <a:noFill/>
          </a:ln>
        </p:spPr>
        <p:txBody>
          <a:bodyPr spcFirstLastPara="1" wrap="square" lIns="91425" tIns="45700" rIns="91425" bIns="45700" anchor="t" anchorCtr="0">
            <a:noAutofit/>
          </a:bodyPr>
          <a:lstStyle/>
          <a:p>
            <a:pPr marL="384038" lvl="0" indent="-384038" algn="l" rtl="0">
              <a:lnSpc>
                <a:spcPct val="110000"/>
              </a:lnSpc>
              <a:spcBef>
                <a:spcPts val="0"/>
              </a:spcBef>
              <a:spcAft>
                <a:spcPts val="0"/>
              </a:spcAft>
              <a:buClr>
                <a:srgbClr val="101D49"/>
              </a:buClr>
              <a:buSzPts val="2400"/>
              <a:buFont typeface="Noto Sans Symbols"/>
              <a:buChar char="▪"/>
            </a:pPr>
            <a:r>
              <a:rPr lang="en-US" sz="2400" b="1">
                <a:solidFill>
                  <a:srgbClr val="101D49"/>
                </a:solidFill>
              </a:rPr>
              <a:t>Prime contractors must ensure that the proposed subcontractors meet the following criteria:</a:t>
            </a:r>
            <a:endParaRPr sz="2400"/>
          </a:p>
          <a:p>
            <a:pPr marL="914377" lvl="1" indent="-384038" algn="l" rtl="0">
              <a:lnSpc>
                <a:spcPct val="110000"/>
              </a:lnSpc>
              <a:spcBef>
                <a:spcPts val="700"/>
              </a:spcBef>
              <a:spcAft>
                <a:spcPts val="0"/>
              </a:spcAft>
              <a:buClr>
                <a:srgbClr val="101D49"/>
              </a:buClr>
              <a:buSzPts val="2400"/>
              <a:buFont typeface="Calibri"/>
              <a:buChar char="–"/>
            </a:pPr>
            <a:r>
              <a:rPr lang="en-US" sz="2400" i="0">
                <a:solidFill>
                  <a:srgbClr val="101D49"/>
                </a:solidFill>
              </a:rPr>
              <a:t>Are listed in the IDOA Directory of Certified Firms, on or before the proposal due date, national diversity plans are generally not accepted. The directory can be found here: </a:t>
            </a:r>
            <a:r>
              <a:rPr lang="en-US" sz="2400" i="0" u="sng">
                <a:solidFill>
                  <a:srgbClr val="101D49"/>
                </a:solidFill>
                <a:hlinkClick r:id="rId3">
                  <a:extLst>
                    <a:ext uri="{A12FA001-AC4F-418D-AE19-62706E023703}">
                      <ahyp:hlinkClr xmlns:ahyp="http://schemas.microsoft.com/office/drawing/2018/hyperlinkcolor" val="tx"/>
                    </a:ext>
                  </a:extLst>
                </a:hlinkClick>
              </a:rPr>
              <a:t>http://www.in.gov/idoa/mwbe/2743.htm</a:t>
            </a:r>
            <a:r>
              <a:rPr lang="en-US" sz="2400" i="0">
                <a:solidFill>
                  <a:srgbClr val="101D49"/>
                </a:solidFill>
              </a:rPr>
              <a:t>. </a:t>
            </a:r>
            <a:endParaRPr sz="2400"/>
          </a:p>
          <a:p>
            <a:pPr marL="914377" lvl="1" indent="-384038" algn="l" rtl="0">
              <a:lnSpc>
                <a:spcPct val="110000"/>
              </a:lnSpc>
              <a:spcBef>
                <a:spcPts val="700"/>
              </a:spcBef>
              <a:spcAft>
                <a:spcPts val="0"/>
              </a:spcAft>
              <a:buClr>
                <a:srgbClr val="101D49"/>
              </a:buClr>
              <a:buSzPts val="2400"/>
              <a:buFont typeface="Calibri"/>
              <a:buChar char="–"/>
            </a:pPr>
            <a:r>
              <a:rPr lang="en-US" sz="2400" b="1" i="0">
                <a:solidFill>
                  <a:srgbClr val="101D49"/>
                </a:solidFill>
              </a:rPr>
              <a:t>Serve a Valuable Scope Contribution (VSC) on the engagement, as confirmed by the State.</a:t>
            </a:r>
            <a:endParaRPr sz="2400"/>
          </a:p>
          <a:p>
            <a:pPr marL="914377" lvl="1" indent="-384038" algn="l" rtl="0">
              <a:lnSpc>
                <a:spcPct val="110000"/>
              </a:lnSpc>
              <a:spcBef>
                <a:spcPts val="700"/>
              </a:spcBef>
              <a:spcAft>
                <a:spcPts val="0"/>
              </a:spcAft>
              <a:buClr>
                <a:srgbClr val="101D49"/>
              </a:buClr>
              <a:buSzPts val="2400"/>
              <a:buFont typeface="Calibri"/>
              <a:buChar char="–"/>
            </a:pPr>
            <a:r>
              <a:rPr lang="en-US" sz="2400" i="0">
                <a:solidFill>
                  <a:srgbClr val="101D49"/>
                </a:solidFill>
              </a:rPr>
              <a:t>Provide the goods or services specific to the contract and within the industry area for which it is certified.</a:t>
            </a:r>
            <a:endParaRPr sz="2400"/>
          </a:p>
          <a:p>
            <a:pPr marL="384038" lvl="0" indent="-231638" algn="l" rtl="0">
              <a:lnSpc>
                <a:spcPct val="94000"/>
              </a:lnSpc>
              <a:spcBef>
                <a:spcPts val="1200"/>
              </a:spcBef>
              <a:spcAft>
                <a:spcPts val="0"/>
              </a:spcAft>
              <a:buClr>
                <a:schemeClr val="dk2"/>
              </a:buClr>
              <a:buSzPts val="2400"/>
              <a:buNone/>
            </a:pPr>
            <a:endParaRPr sz="2400">
              <a:solidFill>
                <a:schemeClr val="dk1"/>
              </a:solidFill>
            </a:endParaRPr>
          </a:p>
        </p:txBody>
      </p:sp>
      <p:sp>
        <p:nvSpPr>
          <p:cNvPr id="339" name="Google Shape;339;p21"/>
          <p:cNvSpPr txBox="1">
            <a:spLocks noGrp="1"/>
          </p:cNvSpPr>
          <p:nvPr>
            <p:ph type="title"/>
          </p:nvPr>
        </p:nvSpPr>
        <p:spPr>
          <a:xfrm>
            <a:off x="1214450" y="685800"/>
            <a:ext cx="9758400" cy="11109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Minority and Women’s Business Enterprises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22"/>
          <p:cNvSpPr txBox="1">
            <a:spLocks noGrp="1"/>
          </p:cNvSpPr>
          <p:nvPr>
            <p:ph type="body" idx="1"/>
          </p:nvPr>
        </p:nvSpPr>
        <p:spPr>
          <a:xfrm>
            <a:off x="1138137" y="1590900"/>
            <a:ext cx="9601200" cy="4581300"/>
          </a:xfrm>
          <a:prstGeom prst="rect">
            <a:avLst/>
          </a:prstGeom>
          <a:noFill/>
          <a:ln>
            <a:noFill/>
          </a:ln>
        </p:spPr>
        <p:txBody>
          <a:bodyPr spcFirstLastPara="1" wrap="square" lIns="91425" tIns="45700" rIns="91425" bIns="45700" anchor="t" anchorCtr="0">
            <a:noAutofit/>
          </a:bodyPr>
          <a:lstStyle/>
          <a:p>
            <a:pPr marL="384038" lvl="0" indent="-384038" algn="l" rtl="0">
              <a:lnSpc>
                <a:spcPct val="94000"/>
              </a:lnSpc>
              <a:spcBef>
                <a:spcPts val="0"/>
              </a:spcBef>
              <a:spcAft>
                <a:spcPts val="0"/>
              </a:spcAft>
              <a:buClr>
                <a:srgbClr val="101D49"/>
              </a:buClr>
              <a:buSzPts val="2400"/>
              <a:buFont typeface="Noto Sans Symbols"/>
              <a:buChar char="▪"/>
            </a:pPr>
            <a:r>
              <a:rPr lang="en-US" sz="2400" b="1" dirty="0">
                <a:solidFill>
                  <a:srgbClr val="101D49"/>
                </a:solidFill>
              </a:rPr>
              <a:t>Prime contractors should note the following: </a:t>
            </a:r>
            <a:endParaRPr sz="2400" dirty="0"/>
          </a:p>
          <a:p>
            <a:pPr marL="914377" lvl="1" indent="-384038" algn="l" rtl="0">
              <a:lnSpc>
                <a:spcPct val="94000"/>
              </a:lnSpc>
              <a:spcBef>
                <a:spcPts val="700"/>
              </a:spcBef>
              <a:spcAft>
                <a:spcPts val="0"/>
              </a:spcAft>
              <a:buClr>
                <a:srgbClr val="101D49"/>
              </a:buClr>
              <a:buSzPts val="2400"/>
              <a:buFont typeface="Calibri"/>
              <a:buChar char="–"/>
            </a:pPr>
            <a:r>
              <a:rPr lang="en-US" sz="2400" i="0" dirty="0">
                <a:solidFill>
                  <a:srgbClr val="101D49"/>
                </a:solidFill>
              </a:rPr>
              <a:t>Subcontractors’ MBE/WBE Certification Letter, provided by IDOA, must accompany the proposal to show current status of certification.</a:t>
            </a:r>
            <a:endParaRPr sz="2400" dirty="0"/>
          </a:p>
          <a:p>
            <a:pPr marL="914377" lvl="1" indent="-384038" algn="l" rtl="0">
              <a:lnSpc>
                <a:spcPct val="94000"/>
              </a:lnSpc>
              <a:spcBef>
                <a:spcPts val="700"/>
              </a:spcBef>
              <a:spcAft>
                <a:spcPts val="0"/>
              </a:spcAft>
              <a:buClr>
                <a:srgbClr val="101D49"/>
              </a:buClr>
              <a:buSzPts val="2400"/>
              <a:buFont typeface="Calibri"/>
              <a:buChar char="–"/>
            </a:pPr>
            <a:r>
              <a:rPr lang="en-US" sz="2400" i="0" dirty="0">
                <a:solidFill>
                  <a:srgbClr val="101D49"/>
                </a:solidFill>
              </a:rPr>
              <a:t>Each firm may only serve as one classification – MBE or WBE (see Section 1.21)</a:t>
            </a:r>
            <a:endParaRPr sz="2400" dirty="0"/>
          </a:p>
          <a:p>
            <a:pPr marL="914377" lvl="1" indent="-384038" algn="l" rtl="0">
              <a:lnSpc>
                <a:spcPct val="94000"/>
              </a:lnSpc>
              <a:spcBef>
                <a:spcPts val="700"/>
              </a:spcBef>
              <a:spcAft>
                <a:spcPts val="0"/>
              </a:spcAft>
              <a:buClr>
                <a:srgbClr val="101D49"/>
              </a:buClr>
              <a:buSzPts val="2400"/>
              <a:buFont typeface="Calibri"/>
              <a:buChar char="–"/>
            </a:pPr>
            <a:r>
              <a:rPr lang="en-US" sz="2400" i="0" dirty="0">
                <a:solidFill>
                  <a:srgbClr val="101D49"/>
                </a:solidFill>
              </a:rPr>
              <a:t>Pursuant to 25 IAC 5-6-2(b)(d), a Prime Contractor who is a MBE or WBE must meet subcontractor goals by using other listed certified firms. Certified Prime Contractors cannot count their own workforce or companies to meet this requirement.</a:t>
            </a:r>
            <a:endParaRPr sz="2400" dirty="0"/>
          </a:p>
          <a:p>
            <a:pPr marL="914377" lvl="1" indent="-384037" algn="l" rtl="0">
              <a:lnSpc>
                <a:spcPct val="94000"/>
              </a:lnSpc>
              <a:spcBef>
                <a:spcPts val="700"/>
              </a:spcBef>
              <a:spcAft>
                <a:spcPts val="0"/>
              </a:spcAft>
              <a:buClr>
                <a:srgbClr val="101D49"/>
              </a:buClr>
              <a:buSzPts val="2400"/>
              <a:buFont typeface="Calibri"/>
              <a:buChar char="–"/>
            </a:pPr>
            <a:r>
              <a:rPr lang="en-US" sz="2400" i="0" dirty="0">
                <a:solidFill>
                  <a:srgbClr val="101D49"/>
                </a:solidFill>
              </a:rPr>
              <a:t>Total Bid Amount should match the amount entered in </a:t>
            </a:r>
            <a:endParaRPr sz="2400" i="0" dirty="0">
              <a:solidFill>
                <a:srgbClr val="101D49"/>
              </a:solidFill>
            </a:endParaRPr>
          </a:p>
          <a:p>
            <a:pPr marL="914400" lvl="0" indent="0" algn="l" rtl="0">
              <a:lnSpc>
                <a:spcPct val="94000"/>
              </a:lnSpc>
              <a:spcBef>
                <a:spcPts val="700"/>
              </a:spcBef>
              <a:spcAft>
                <a:spcPts val="0"/>
              </a:spcAft>
              <a:buNone/>
            </a:pPr>
            <a:r>
              <a:rPr lang="en-US" sz="2400" b="1" i="0" dirty="0">
                <a:solidFill>
                  <a:srgbClr val="101D49"/>
                </a:solidFill>
              </a:rPr>
              <a:t>Attachment D</a:t>
            </a:r>
            <a:r>
              <a:rPr lang="en-US" sz="2400" i="0" dirty="0">
                <a:solidFill>
                  <a:srgbClr val="101D49"/>
                </a:solidFill>
              </a:rPr>
              <a:t>: Cost Proposal Template</a:t>
            </a:r>
            <a:endParaRPr sz="2400" dirty="0"/>
          </a:p>
          <a:p>
            <a:pPr marL="384038" lvl="0" indent="-257038" algn="l" rtl="0">
              <a:lnSpc>
                <a:spcPct val="94000"/>
              </a:lnSpc>
              <a:spcBef>
                <a:spcPts val="1200"/>
              </a:spcBef>
              <a:spcAft>
                <a:spcPts val="0"/>
              </a:spcAft>
              <a:buClr>
                <a:schemeClr val="dk2"/>
              </a:buClr>
              <a:buSzPts val="2000"/>
              <a:buNone/>
            </a:pPr>
            <a:endParaRPr sz="2400" dirty="0">
              <a:solidFill>
                <a:schemeClr val="dk1"/>
              </a:solidFill>
            </a:endParaRPr>
          </a:p>
        </p:txBody>
      </p:sp>
      <p:sp>
        <p:nvSpPr>
          <p:cNvPr id="346" name="Google Shape;346;p22"/>
          <p:cNvSpPr txBox="1">
            <a:spLocks noGrp="1"/>
          </p:cNvSpPr>
          <p:nvPr>
            <p:ph type="title"/>
          </p:nvPr>
        </p:nvSpPr>
        <p:spPr>
          <a:xfrm>
            <a:off x="1214450" y="685800"/>
            <a:ext cx="9758400" cy="11109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Minority and Women’s Business Enterprises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23"/>
          <p:cNvSpPr/>
          <p:nvPr/>
        </p:nvSpPr>
        <p:spPr>
          <a:xfrm>
            <a:off x="1887001" y="3406707"/>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
        <p:nvSpPr>
          <p:cNvPr id="353" name="Google Shape;353;p23"/>
          <p:cNvSpPr/>
          <p:nvPr/>
        </p:nvSpPr>
        <p:spPr>
          <a:xfrm>
            <a:off x="1887001" y="4445720"/>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
        <p:nvSpPr>
          <p:cNvPr id="354" name="Google Shape;354;p23"/>
          <p:cNvSpPr/>
          <p:nvPr/>
        </p:nvSpPr>
        <p:spPr>
          <a:xfrm>
            <a:off x="1887001" y="4780803"/>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
        <p:nvSpPr>
          <p:cNvPr id="355" name="Google Shape;355;p23"/>
          <p:cNvSpPr/>
          <p:nvPr/>
        </p:nvSpPr>
        <p:spPr>
          <a:xfrm>
            <a:off x="1887001" y="3146835"/>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
        <p:nvSpPr>
          <p:cNvPr id="356" name="Google Shape;356;p23"/>
          <p:cNvSpPr/>
          <p:nvPr/>
        </p:nvSpPr>
        <p:spPr>
          <a:xfrm rot="10800000">
            <a:off x="9619200" y="4445720"/>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pic>
        <p:nvPicPr>
          <p:cNvPr id="357" name="Google Shape;357;p23"/>
          <p:cNvPicPr preferRelativeResize="0"/>
          <p:nvPr/>
        </p:nvPicPr>
        <p:blipFill rotWithShape="1">
          <a:blip r:embed="rId3">
            <a:alphaModFix/>
          </a:blip>
          <a:srcRect l="4710" r="4873"/>
          <a:stretch/>
        </p:blipFill>
        <p:spPr>
          <a:xfrm>
            <a:off x="2572801" y="1920350"/>
            <a:ext cx="7046397" cy="4113051"/>
          </a:xfrm>
          <a:prstGeom prst="rect">
            <a:avLst/>
          </a:prstGeom>
          <a:noFill/>
          <a:ln>
            <a:noFill/>
          </a:ln>
        </p:spPr>
      </p:pic>
      <p:sp>
        <p:nvSpPr>
          <p:cNvPr id="358" name="Google Shape;358;p23"/>
          <p:cNvSpPr txBox="1">
            <a:spLocks noGrp="1"/>
          </p:cNvSpPr>
          <p:nvPr>
            <p:ph type="title"/>
          </p:nvPr>
        </p:nvSpPr>
        <p:spPr>
          <a:xfrm>
            <a:off x="1214450" y="685800"/>
            <a:ext cx="9758400" cy="11109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Minority and Women’s Business Enterprises</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24"/>
          <p:cNvSpPr txBox="1">
            <a:spLocks noGrp="1"/>
          </p:cNvSpPr>
          <p:nvPr>
            <p:ph type="body" idx="1"/>
          </p:nvPr>
        </p:nvSpPr>
        <p:spPr>
          <a:xfrm>
            <a:off x="1371600" y="1906250"/>
            <a:ext cx="9228000" cy="4474500"/>
          </a:xfrm>
          <a:prstGeom prst="rect">
            <a:avLst/>
          </a:prstGeom>
          <a:noFill/>
          <a:ln>
            <a:noFill/>
          </a:ln>
        </p:spPr>
        <p:txBody>
          <a:bodyPr spcFirstLastPara="1" wrap="square" lIns="91425" tIns="45700" rIns="91425" bIns="45700" anchor="t" anchorCtr="0">
            <a:noAutofit/>
          </a:bodyPr>
          <a:lstStyle/>
          <a:p>
            <a:pPr marL="384038" lvl="0" indent="-396738" algn="l" rtl="0">
              <a:lnSpc>
                <a:spcPct val="90000"/>
              </a:lnSpc>
              <a:spcBef>
                <a:spcPts val="0"/>
              </a:spcBef>
              <a:spcAft>
                <a:spcPts val="0"/>
              </a:spcAft>
              <a:buClr>
                <a:srgbClr val="101D49"/>
              </a:buClr>
              <a:buSzPts val="2000"/>
              <a:buFont typeface="Noto Sans Symbols"/>
              <a:buChar char="▪"/>
            </a:pPr>
            <a:r>
              <a:rPr lang="en-US" b="1">
                <a:solidFill>
                  <a:srgbClr val="101D49"/>
                </a:solidFill>
              </a:rPr>
              <a:t>New Process</a:t>
            </a:r>
            <a:r>
              <a:rPr lang="en-US">
                <a:solidFill>
                  <a:srgbClr val="101D49"/>
                </a:solidFill>
              </a:rPr>
              <a:t> – MBE/WBE scoring is conducted based on 10 points plus a possible 2 bonus points scale</a:t>
            </a:r>
            <a:endParaRPr/>
          </a:p>
          <a:p>
            <a:pPr marL="914377" lvl="1" indent="-396738" algn="l" rtl="0">
              <a:lnSpc>
                <a:spcPct val="90000"/>
              </a:lnSpc>
              <a:spcBef>
                <a:spcPts val="0"/>
              </a:spcBef>
              <a:spcAft>
                <a:spcPts val="0"/>
              </a:spcAft>
              <a:buClr>
                <a:srgbClr val="101D49"/>
              </a:buClr>
              <a:buSzPts val="1800"/>
              <a:buFont typeface="Calibri"/>
              <a:buChar char="–"/>
            </a:pPr>
            <a:r>
              <a:rPr lang="en-US" sz="1800" i="0">
                <a:solidFill>
                  <a:srgbClr val="101D49"/>
                </a:solidFill>
              </a:rPr>
              <a:t>MBE: Possible 5 points + 1 bonus point</a:t>
            </a:r>
            <a:endParaRPr sz="1800"/>
          </a:p>
          <a:p>
            <a:pPr marL="914377" lvl="1" indent="-396737" algn="l" rtl="0">
              <a:lnSpc>
                <a:spcPct val="90000"/>
              </a:lnSpc>
              <a:spcBef>
                <a:spcPts val="0"/>
              </a:spcBef>
              <a:spcAft>
                <a:spcPts val="0"/>
              </a:spcAft>
              <a:buClr>
                <a:srgbClr val="101D49"/>
              </a:buClr>
              <a:buSzPts val="1800"/>
              <a:buFont typeface="Calibri"/>
              <a:buChar char="–"/>
            </a:pPr>
            <a:r>
              <a:rPr lang="en-US" sz="1800" i="0">
                <a:solidFill>
                  <a:srgbClr val="101D49"/>
                </a:solidFill>
              </a:rPr>
              <a:t>WBE: Possible 5 points + 1 bonus point</a:t>
            </a:r>
            <a:endParaRPr sz="1800" b="1">
              <a:solidFill>
                <a:srgbClr val="101D49"/>
              </a:solidFill>
            </a:endParaRPr>
          </a:p>
          <a:p>
            <a:pPr marL="384038" lvl="0" indent="-396738" algn="l" rtl="0">
              <a:lnSpc>
                <a:spcPct val="90000"/>
              </a:lnSpc>
              <a:spcBef>
                <a:spcPts val="1000"/>
              </a:spcBef>
              <a:spcAft>
                <a:spcPts val="0"/>
              </a:spcAft>
              <a:buClr>
                <a:srgbClr val="101D49"/>
              </a:buClr>
              <a:buSzPts val="2000"/>
              <a:buFont typeface="Noto Sans Symbols"/>
              <a:buChar char="▪"/>
            </a:pPr>
            <a:r>
              <a:rPr lang="en-US" b="1">
                <a:solidFill>
                  <a:srgbClr val="101D49"/>
                </a:solidFill>
              </a:rPr>
              <a:t>MBE Professional Services Scoring Methodology:</a:t>
            </a:r>
            <a:endParaRPr/>
          </a:p>
          <a:p>
            <a:pPr marL="914377" lvl="1" indent="-396737" algn="l" rtl="0">
              <a:lnSpc>
                <a:spcPct val="90000"/>
              </a:lnSpc>
              <a:spcBef>
                <a:spcPts val="0"/>
              </a:spcBef>
              <a:spcAft>
                <a:spcPts val="0"/>
              </a:spcAft>
              <a:buClr>
                <a:srgbClr val="101D49"/>
              </a:buClr>
              <a:buSzPts val="1800"/>
              <a:buFont typeface="Calibri"/>
              <a:buChar char="–"/>
            </a:pPr>
            <a:r>
              <a:rPr lang="en-US" sz="1800" i="0">
                <a:solidFill>
                  <a:srgbClr val="101D49"/>
                </a:solidFill>
              </a:rPr>
              <a:t>The points will be awarded on the following schedule:</a:t>
            </a:r>
            <a:br>
              <a:rPr lang="en-US" sz="1800" i="0">
                <a:solidFill>
                  <a:srgbClr val="101D49"/>
                </a:solidFill>
              </a:rPr>
            </a:br>
            <a:endParaRPr sz="1800" i="0">
              <a:solidFill>
                <a:srgbClr val="101D49"/>
              </a:solidFill>
            </a:endParaRPr>
          </a:p>
          <a:p>
            <a:pPr marL="530339" lvl="1" indent="0" algn="l" rtl="0">
              <a:lnSpc>
                <a:spcPct val="90000"/>
              </a:lnSpc>
              <a:spcBef>
                <a:spcPts val="0"/>
              </a:spcBef>
              <a:spcAft>
                <a:spcPts val="0"/>
              </a:spcAft>
              <a:buClr>
                <a:srgbClr val="101D49"/>
              </a:buClr>
              <a:buSzPts val="1600"/>
              <a:buNone/>
            </a:pPr>
            <a:endParaRPr sz="2900" i="0">
              <a:solidFill>
                <a:srgbClr val="101D49"/>
              </a:solidFill>
            </a:endParaRPr>
          </a:p>
          <a:p>
            <a:pPr marL="530339" lvl="1" indent="0" algn="l" rtl="0">
              <a:lnSpc>
                <a:spcPct val="90000"/>
              </a:lnSpc>
              <a:spcBef>
                <a:spcPts val="0"/>
              </a:spcBef>
              <a:spcAft>
                <a:spcPts val="0"/>
              </a:spcAft>
              <a:buClr>
                <a:srgbClr val="101D49"/>
              </a:buClr>
              <a:buSzPts val="1600"/>
              <a:buNone/>
            </a:pPr>
            <a:endParaRPr sz="100" i="0">
              <a:solidFill>
                <a:srgbClr val="101D49"/>
              </a:solidFill>
            </a:endParaRPr>
          </a:p>
          <a:p>
            <a:pPr marL="914377" lvl="1" indent="-396738" algn="l" rtl="0">
              <a:lnSpc>
                <a:spcPct val="90000"/>
              </a:lnSpc>
              <a:spcBef>
                <a:spcPts val="0"/>
              </a:spcBef>
              <a:spcAft>
                <a:spcPts val="0"/>
              </a:spcAft>
              <a:buClr>
                <a:srgbClr val="101D49"/>
              </a:buClr>
              <a:buSzPts val="1800"/>
              <a:buFont typeface="Calibri"/>
              <a:buChar char="–"/>
            </a:pPr>
            <a:r>
              <a:rPr lang="en-US" sz="1800" i="0">
                <a:solidFill>
                  <a:srgbClr val="101D49"/>
                </a:solidFill>
              </a:rPr>
              <a:t>Fractional percentages will be rounded up or down to the nearest whole percentage</a:t>
            </a:r>
            <a:endParaRPr sz="1800"/>
          </a:p>
          <a:p>
            <a:pPr marL="914377" lvl="1" indent="-396738" algn="l" rtl="0">
              <a:lnSpc>
                <a:spcPct val="90000"/>
              </a:lnSpc>
              <a:spcBef>
                <a:spcPts val="0"/>
              </a:spcBef>
              <a:spcAft>
                <a:spcPts val="0"/>
              </a:spcAft>
              <a:buClr>
                <a:srgbClr val="101D49"/>
              </a:buClr>
              <a:buSzPts val="1800"/>
              <a:buFont typeface="Calibri"/>
              <a:buChar char="–"/>
            </a:pPr>
            <a:r>
              <a:rPr lang="en-US" sz="1800" i="0">
                <a:solidFill>
                  <a:srgbClr val="101D49"/>
                </a:solidFill>
              </a:rPr>
              <a:t>If the respondent’s commitment percentage is rounded down to 0% for MBE or WBE participation the respondent will receive 0 points. </a:t>
            </a:r>
            <a:endParaRPr sz="1800"/>
          </a:p>
          <a:p>
            <a:pPr marL="914377" lvl="1" indent="-396738" algn="l" rtl="0">
              <a:lnSpc>
                <a:spcPct val="90000"/>
              </a:lnSpc>
              <a:spcBef>
                <a:spcPts val="0"/>
              </a:spcBef>
              <a:spcAft>
                <a:spcPts val="0"/>
              </a:spcAft>
              <a:buClr>
                <a:srgbClr val="101D49"/>
              </a:buClr>
              <a:buSzPts val="1800"/>
              <a:buFont typeface="Calibri"/>
              <a:buChar char="–"/>
            </a:pPr>
            <a:r>
              <a:rPr lang="en-US" sz="1800" i="0">
                <a:solidFill>
                  <a:srgbClr val="101D49"/>
                </a:solidFill>
              </a:rPr>
              <a:t>Submissions of 0% participation will result in a deduction of 1 point in each category</a:t>
            </a:r>
            <a:endParaRPr sz="1800"/>
          </a:p>
          <a:p>
            <a:pPr marL="914377" lvl="1" indent="-396738" algn="l" rtl="0">
              <a:lnSpc>
                <a:spcPct val="90000"/>
              </a:lnSpc>
              <a:spcBef>
                <a:spcPts val="0"/>
              </a:spcBef>
              <a:spcAft>
                <a:spcPts val="0"/>
              </a:spcAft>
              <a:buClr>
                <a:srgbClr val="101D49"/>
              </a:buClr>
              <a:buSzPts val="1800"/>
              <a:buFont typeface="Calibri"/>
              <a:buChar char="–"/>
            </a:pPr>
            <a:r>
              <a:rPr lang="en-US" sz="1800" i="0">
                <a:solidFill>
                  <a:srgbClr val="101D49"/>
                </a:solidFill>
              </a:rPr>
              <a:t>The highest submission which exceeds the goal (“exceeds” defined as a commitment percentage that is equal to or greater than 9% </a:t>
            </a:r>
            <a:r>
              <a:rPr lang="en-US" sz="1800" i="0" u="sng">
                <a:solidFill>
                  <a:srgbClr val="101D49"/>
                </a:solidFill>
              </a:rPr>
              <a:t>before rounding</a:t>
            </a:r>
            <a:r>
              <a:rPr lang="en-US" sz="1800" i="0">
                <a:solidFill>
                  <a:srgbClr val="101D49"/>
                </a:solidFill>
              </a:rPr>
              <a:t>) in the MBE category will receive 6 points (5 points plus 1 bonus point). In case of a tie both firms will receive 6 points.</a:t>
            </a:r>
            <a:endParaRPr sz="1800"/>
          </a:p>
          <a:p>
            <a:pPr marL="384038" lvl="0" indent="-257038" algn="l" rtl="0">
              <a:lnSpc>
                <a:spcPct val="90000"/>
              </a:lnSpc>
              <a:spcBef>
                <a:spcPts val="0"/>
              </a:spcBef>
              <a:spcAft>
                <a:spcPts val="0"/>
              </a:spcAft>
              <a:buClr>
                <a:schemeClr val="dk2"/>
              </a:buClr>
              <a:buSzPts val="2000"/>
              <a:buNone/>
            </a:pPr>
            <a:endParaRPr sz="1800">
              <a:solidFill>
                <a:schemeClr val="dk1"/>
              </a:solidFill>
            </a:endParaRPr>
          </a:p>
        </p:txBody>
      </p:sp>
      <p:graphicFrame>
        <p:nvGraphicFramePr>
          <p:cNvPr id="364" name="Google Shape;364;p24"/>
          <p:cNvGraphicFramePr/>
          <p:nvPr/>
        </p:nvGraphicFramePr>
        <p:xfrm>
          <a:off x="2411247" y="3703979"/>
          <a:ext cx="7731000" cy="515160"/>
        </p:xfrm>
        <a:graphic>
          <a:graphicData uri="http://schemas.openxmlformats.org/drawingml/2006/table">
            <a:tbl>
              <a:tblPr firstRow="1" bandRow="1">
                <a:noFill/>
                <a:tableStyleId>{8EE42DBE-B56C-42DE-B0EB-27337329E4E1}</a:tableStyleId>
              </a:tblPr>
              <a:tblGrid>
                <a:gridCol w="859000">
                  <a:extLst>
                    <a:ext uri="{9D8B030D-6E8A-4147-A177-3AD203B41FA5}">
                      <a16:colId xmlns:a16="http://schemas.microsoft.com/office/drawing/2014/main" val="20000"/>
                    </a:ext>
                  </a:extLst>
                </a:gridCol>
                <a:gridCol w="859000">
                  <a:extLst>
                    <a:ext uri="{9D8B030D-6E8A-4147-A177-3AD203B41FA5}">
                      <a16:colId xmlns:a16="http://schemas.microsoft.com/office/drawing/2014/main" val="20001"/>
                    </a:ext>
                  </a:extLst>
                </a:gridCol>
                <a:gridCol w="859000">
                  <a:extLst>
                    <a:ext uri="{9D8B030D-6E8A-4147-A177-3AD203B41FA5}">
                      <a16:colId xmlns:a16="http://schemas.microsoft.com/office/drawing/2014/main" val="20002"/>
                    </a:ext>
                  </a:extLst>
                </a:gridCol>
                <a:gridCol w="859000">
                  <a:extLst>
                    <a:ext uri="{9D8B030D-6E8A-4147-A177-3AD203B41FA5}">
                      <a16:colId xmlns:a16="http://schemas.microsoft.com/office/drawing/2014/main" val="20003"/>
                    </a:ext>
                  </a:extLst>
                </a:gridCol>
                <a:gridCol w="859000">
                  <a:extLst>
                    <a:ext uri="{9D8B030D-6E8A-4147-A177-3AD203B41FA5}">
                      <a16:colId xmlns:a16="http://schemas.microsoft.com/office/drawing/2014/main" val="20004"/>
                    </a:ext>
                  </a:extLst>
                </a:gridCol>
                <a:gridCol w="859000">
                  <a:extLst>
                    <a:ext uri="{9D8B030D-6E8A-4147-A177-3AD203B41FA5}">
                      <a16:colId xmlns:a16="http://schemas.microsoft.com/office/drawing/2014/main" val="20005"/>
                    </a:ext>
                  </a:extLst>
                </a:gridCol>
                <a:gridCol w="859000">
                  <a:extLst>
                    <a:ext uri="{9D8B030D-6E8A-4147-A177-3AD203B41FA5}">
                      <a16:colId xmlns:a16="http://schemas.microsoft.com/office/drawing/2014/main" val="20006"/>
                    </a:ext>
                  </a:extLst>
                </a:gridCol>
                <a:gridCol w="859000">
                  <a:extLst>
                    <a:ext uri="{9D8B030D-6E8A-4147-A177-3AD203B41FA5}">
                      <a16:colId xmlns:a16="http://schemas.microsoft.com/office/drawing/2014/main" val="20007"/>
                    </a:ext>
                  </a:extLst>
                </a:gridCol>
                <a:gridCol w="859000">
                  <a:extLst>
                    <a:ext uri="{9D8B030D-6E8A-4147-A177-3AD203B41FA5}">
                      <a16:colId xmlns:a16="http://schemas.microsoft.com/office/drawing/2014/main" val="20008"/>
                    </a:ext>
                  </a:extLst>
                </a:gridCol>
              </a:tblGrid>
              <a:tr h="197225">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rgbClr val="FFB718"/>
                          </a:solidFill>
                          <a:latin typeface="Calibri"/>
                          <a:ea typeface="Calibri"/>
                          <a:cs typeface="Calibri"/>
                          <a:sym typeface="Calibri"/>
                        </a:rPr>
                        <a:t>%</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rgbClr val="FFB718"/>
                          </a:solidFill>
                          <a:latin typeface="Calibri"/>
                          <a:ea typeface="Calibri"/>
                          <a:cs typeface="Calibri"/>
                          <a:sym typeface="Calibri"/>
                        </a:rPr>
                        <a:t>1%</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rgbClr val="FFB718"/>
                          </a:solidFill>
                          <a:latin typeface="Calibri"/>
                          <a:ea typeface="Calibri"/>
                          <a:cs typeface="Calibri"/>
                          <a:sym typeface="Calibri"/>
                        </a:rPr>
                        <a:t>2%</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rgbClr val="FFB718"/>
                          </a:solidFill>
                          <a:latin typeface="Calibri"/>
                          <a:ea typeface="Calibri"/>
                          <a:cs typeface="Calibri"/>
                          <a:sym typeface="Calibri"/>
                        </a:rPr>
                        <a:t>3%</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rgbClr val="FFB718"/>
                          </a:solidFill>
                          <a:latin typeface="Calibri"/>
                          <a:ea typeface="Calibri"/>
                          <a:cs typeface="Calibri"/>
                          <a:sym typeface="Calibri"/>
                        </a:rPr>
                        <a:t>4%</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rgbClr val="FFB718"/>
                          </a:solidFill>
                          <a:latin typeface="Calibri"/>
                          <a:ea typeface="Calibri"/>
                          <a:cs typeface="Calibri"/>
                          <a:sym typeface="Calibri"/>
                        </a:rPr>
                        <a:t>5%</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rgbClr val="FFB718"/>
                          </a:solidFill>
                          <a:latin typeface="Calibri"/>
                          <a:ea typeface="Calibri"/>
                          <a:cs typeface="Calibri"/>
                          <a:sym typeface="Calibri"/>
                        </a:rPr>
                        <a:t>6%</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rgbClr val="FFB718"/>
                          </a:solidFill>
                          <a:latin typeface="Calibri"/>
                          <a:ea typeface="Calibri"/>
                          <a:cs typeface="Calibri"/>
                          <a:sym typeface="Calibri"/>
                        </a:rPr>
                        <a:t>7%</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rgbClr val="FFB718"/>
                          </a:solidFill>
                          <a:latin typeface="Calibri"/>
                          <a:ea typeface="Calibri"/>
                          <a:cs typeface="Calibri"/>
                          <a:sym typeface="Calibri"/>
                        </a:rPr>
                        <a:t>8%</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extLst>
                  <a:ext uri="{0D108BD9-81ED-4DB2-BD59-A6C34878D82A}">
                    <a16:rowId xmlns:a16="http://schemas.microsoft.com/office/drawing/2014/main" val="10000"/>
                  </a:ext>
                </a:extLst>
              </a:tr>
              <a:tr h="301800">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Pts.</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.625</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1.25</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1.875</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2.5</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3.125</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3.75</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4.375</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5.0</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bl>
          </a:graphicData>
        </a:graphic>
      </p:graphicFrame>
      <p:sp>
        <p:nvSpPr>
          <p:cNvPr id="365" name="Google Shape;365;p24"/>
          <p:cNvSpPr txBox="1">
            <a:spLocks noGrp="1"/>
          </p:cNvSpPr>
          <p:nvPr>
            <p:ph type="title"/>
          </p:nvPr>
        </p:nvSpPr>
        <p:spPr>
          <a:xfrm>
            <a:off x="1214450" y="685800"/>
            <a:ext cx="9758400" cy="11109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Minority and Women’s Business Enterprises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25"/>
          <p:cNvSpPr txBox="1">
            <a:spLocks noGrp="1"/>
          </p:cNvSpPr>
          <p:nvPr>
            <p:ph type="body" idx="1"/>
          </p:nvPr>
        </p:nvSpPr>
        <p:spPr>
          <a:xfrm>
            <a:off x="1340604" y="1844096"/>
            <a:ext cx="9601200" cy="4138863"/>
          </a:xfrm>
          <a:prstGeom prst="rect">
            <a:avLst/>
          </a:prstGeom>
          <a:noFill/>
          <a:ln>
            <a:noFill/>
          </a:ln>
        </p:spPr>
        <p:txBody>
          <a:bodyPr spcFirstLastPara="1" wrap="square" lIns="91425" tIns="45700" rIns="91425" bIns="45700" anchor="t" anchorCtr="0">
            <a:noAutofit/>
          </a:bodyPr>
          <a:lstStyle/>
          <a:p>
            <a:pPr marL="384038" lvl="0" indent="-396738" algn="l" rtl="0">
              <a:lnSpc>
                <a:spcPct val="94000"/>
              </a:lnSpc>
              <a:spcBef>
                <a:spcPts val="0"/>
              </a:spcBef>
              <a:spcAft>
                <a:spcPts val="0"/>
              </a:spcAft>
              <a:buClr>
                <a:srgbClr val="101D49"/>
              </a:buClr>
              <a:buSzPts val="2200"/>
              <a:buFont typeface="Noto Sans Symbols"/>
              <a:buChar char="▪"/>
            </a:pPr>
            <a:r>
              <a:rPr lang="en-US" sz="2200" b="1">
                <a:solidFill>
                  <a:srgbClr val="101D49"/>
                </a:solidFill>
              </a:rPr>
              <a:t>WBE Professional Services Scoring Methodology:</a:t>
            </a:r>
            <a:endParaRPr sz="2200"/>
          </a:p>
          <a:p>
            <a:pPr marL="914377" lvl="1" indent="-377687" algn="l" rtl="0">
              <a:lnSpc>
                <a:spcPct val="100000"/>
              </a:lnSpc>
              <a:spcBef>
                <a:spcPts val="700"/>
              </a:spcBef>
              <a:spcAft>
                <a:spcPts val="0"/>
              </a:spcAft>
              <a:buClr>
                <a:srgbClr val="101D49"/>
              </a:buClr>
              <a:buSzPts val="1900"/>
              <a:buFont typeface="Calibri"/>
              <a:buChar char="–"/>
            </a:pPr>
            <a:r>
              <a:rPr lang="en-US" sz="1900" i="0">
                <a:solidFill>
                  <a:srgbClr val="101D49"/>
                </a:solidFill>
              </a:rPr>
              <a:t>The points will be awarded on the following schedule:</a:t>
            </a:r>
            <a:br>
              <a:rPr lang="en-US" sz="1900" i="0">
                <a:solidFill>
                  <a:srgbClr val="101D49"/>
                </a:solidFill>
              </a:rPr>
            </a:br>
            <a:br>
              <a:rPr lang="en-US" sz="1900" i="0">
                <a:solidFill>
                  <a:srgbClr val="101D49"/>
                </a:solidFill>
              </a:rPr>
            </a:br>
            <a:endParaRPr sz="1900" i="0">
              <a:solidFill>
                <a:srgbClr val="101D49"/>
              </a:solidFill>
            </a:endParaRPr>
          </a:p>
          <a:p>
            <a:pPr marL="0" lvl="0" indent="0" algn="l" rtl="0">
              <a:lnSpc>
                <a:spcPct val="100000"/>
              </a:lnSpc>
              <a:spcBef>
                <a:spcPts val="700"/>
              </a:spcBef>
              <a:spcAft>
                <a:spcPts val="0"/>
              </a:spcAft>
              <a:buNone/>
            </a:pPr>
            <a:endParaRPr sz="400" i="0">
              <a:solidFill>
                <a:srgbClr val="101D49"/>
              </a:solidFill>
            </a:endParaRPr>
          </a:p>
          <a:p>
            <a:pPr marL="914377" lvl="1" indent="-377687" algn="l" rtl="0">
              <a:lnSpc>
                <a:spcPct val="100000"/>
              </a:lnSpc>
              <a:spcBef>
                <a:spcPts val="700"/>
              </a:spcBef>
              <a:spcAft>
                <a:spcPts val="0"/>
              </a:spcAft>
              <a:buClr>
                <a:srgbClr val="101D49"/>
              </a:buClr>
              <a:buSzPts val="1900"/>
              <a:buFont typeface="Calibri"/>
              <a:buChar char="–"/>
            </a:pPr>
            <a:r>
              <a:rPr lang="en-US" sz="1900" i="0">
                <a:solidFill>
                  <a:srgbClr val="101D49"/>
                </a:solidFill>
              </a:rPr>
              <a:t>Fractional percentages will be rounded up or down to the nearest whole percentage</a:t>
            </a:r>
            <a:endParaRPr sz="1900"/>
          </a:p>
          <a:p>
            <a:pPr marL="914377" lvl="1" indent="-377688" algn="l" rtl="0">
              <a:lnSpc>
                <a:spcPct val="100000"/>
              </a:lnSpc>
              <a:spcBef>
                <a:spcPts val="700"/>
              </a:spcBef>
              <a:spcAft>
                <a:spcPts val="0"/>
              </a:spcAft>
              <a:buClr>
                <a:srgbClr val="101D49"/>
              </a:buClr>
              <a:buSzPts val="1900"/>
              <a:buFont typeface="Calibri"/>
              <a:buChar char="–"/>
            </a:pPr>
            <a:r>
              <a:rPr lang="en-US" sz="1900" i="0">
                <a:solidFill>
                  <a:srgbClr val="101D49"/>
                </a:solidFill>
              </a:rPr>
              <a:t>If the respondent’s commitment percentage is rounded down to 0% for WBE participation the respondent will receive 0 points. </a:t>
            </a:r>
            <a:endParaRPr sz="1900"/>
          </a:p>
          <a:p>
            <a:pPr marL="914377" lvl="1" indent="-377688" algn="l" rtl="0">
              <a:lnSpc>
                <a:spcPct val="100000"/>
              </a:lnSpc>
              <a:spcBef>
                <a:spcPts val="700"/>
              </a:spcBef>
              <a:spcAft>
                <a:spcPts val="0"/>
              </a:spcAft>
              <a:buClr>
                <a:srgbClr val="101D49"/>
              </a:buClr>
              <a:buSzPts val="1900"/>
              <a:buFont typeface="Calibri"/>
              <a:buChar char="–"/>
            </a:pPr>
            <a:r>
              <a:rPr lang="en-US" sz="1900" i="0">
                <a:solidFill>
                  <a:srgbClr val="101D49"/>
                </a:solidFill>
              </a:rPr>
              <a:t>Submissions of 0% participation will result in a deduction of 1 point in each category</a:t>
            </a:r>
            <a:endParaRPr sz="1900"/>
          </a:p>
          <a:p>
            <a:pPr marL="914377" lvl="1" indent="-377688" algn="l" rtl="0">
              <a:lnSpc>
                <a:spcPct val="100000"/>
              </a:lnSpc>
              <a:spcBef>
                <a:spcPts val="700"/>
              </a:spcBef>
              <a:spcAft>
                <a:spcPts val="0"/>
              </a:spcAft>
              <a:buClr>
                <a:srgbClr val="101D49"/>
              </a:buClr>
              <a:buSzPts val="1900"/>
              <a:buFont typeface="Calibri"/>
              <a:buChar char="–"/>
            </a:pPr>
            <a:r>
              <a:rPr lang="en-US" sz="1900" i="0">
                <a:solidFill>
                  <a:srgbClr val="101D49"/>
                </a:solidFill>
              </a:rPr>
              <a:t>The highest submission which exceeds the goal (“exceeds” defined as a commitment percentage that is equal to or greater than 11% </a:t>
            </a:r>
            <a:r>
              <a:rPr lang="en-US" sz="1900" i="0" u="sng">
                <a:solidFill>
                  <a:srgbClr val="101D49"/>
                </a:solidFill>
              </a:rPr>
              <a:t>before rounding</a:t>
            </a:r>
            <a:r>
              <a:rPr lang="en-US" sz="1900" i="0">
                <a:solidFill>
                  <a:srgbClr val="101D49"/>
                </a:solidFill>
              </a:rPr>
              <a:t>) in the WBE category will receive 6 points (5 points plus 1 bonus point). In case of a tie both firms will receive 6 points.</a:t>
            </a:r>
            <a:endParaRPr sz="1900"/>
          </a:p>
          <a:p>
            <a:pPr marL="127000" lvl="0" indent="0" algn="l" rtl="0">
              <a:lnSpc>
                <a:spcPct val="94000"/>
              </a:lnSpc>
              <a:spcBef>
                <a:spcPts val="1200"/>
              </a:spcBef>
              <a:spcAft>
                <a:spcPts val="0"/>
              </a:spcAft>
              <a:buClr>
                <a:schemeClr val="dk2"/>
              </a:buClr>
              <a:buSzPts val="2000"/>
              <a:buNone/>
            </a:pPr>
            <a:endParaRPr sz="1900">
              <a:solidFill>
                <a:schemeClr val="dk1"/>
              </a:solidFill>
            </a:endParaRPr>
          </a:p>
        </p:txBody>
      </p:sp>
      <p:graphicFrame>
        <p:nvGraphicFramePr>
          <p:cNvPr id="371" name="Google Shape;371;p25"/>
          <p:cNvGraphicFramePr/>
          <p:nvPr/>
        </p:nvGraphicFramePr>
        <p:xfrm>
          <a:off x="2397271" y="2648314"/>
          <a:ext cx="8172600" cy="644025"/>
        </p:xfrm>
        <a:graphic>
          <a:graphicData uri="http://schemas.openxmlformats.org/drawingml/2006/table">
            <a:tbl>
              <a:tblPr firstRow="1" bandRow="1">
                <a:noFill/>
                <a:tableStyleId>{8EE42DBE-B56C-42DE-B0EB-27337329E4E1}</a:tableStyleId>
              </a:tblPr>
              <a:tblGrid>
                <a:gridCol w="681050">
                  <a:extLst>
                    <a:ext uri="{9D8B030D-6E8A-4147-A177-3AD203B41FA5}">
                      <a16:colId xmlns:a16="http://schemas.microsoft.com/office/drawing/2014/main" val="20000"/>
                    </a:ext>
                  </a:extLst>
                </a:gridCol>
                <a:gridCol w="681050">
                  <a:extLst>
                    <a:ext uri="{9D8B030D-6E8A-4147-A177-3AD203B41FA5}">
                      <a16:colId xmlns:a16="http://schemas.microsoft.com/office/drawing/2014/main" val="20001"/>
                    </a:ext>
                  </a:extLst>
                </a:gridCol>
                <a:gridCol w="681050">
                  <a:extLst>
                    <a:ext uri="{9D8B030D-6E8A-4147-A177-3AD203B41FA5}">
                      <a16:colId xmlns:a16="http://schemas.microsoft.com/office/drawing/2014/main" val="20002"/>
                    </a:ext>
                  </a:extLst>
                </a:gridCol>
                <a:gridCol w="681050">
                  <a:extLst>
                    <a:ext uri="{9D8B030D-6E8A-4147-A177-3AD203B41FA5}">
                      <a16:colId xmlns:a16="http://schemas.microsoft.com/office/drawing/2014/main" val="20003"/>
                    </a:ext>
                  </a:extLst>
                </a:gridCol>
                <a:gridCol w="681050">
                  <a:extLst>
                    <a:ext uri="{9D8B030D-6E8A-4147-A177-3AD203B41FA5}">
                      <a16:colId xmlns:a16="http://schemas.microsoft.com/office/drawing/2014/main" val="20004"/>
                    </a:ext>
                  </a:extLst>
                </a:gridCol>
                <a:gridCol w="681050">
                  <a:extLst>
                    <a:ext uri="{9D8B030D-6E8A-4147-A177-3AD203B41FA5}">
                      <a16:colId xmlns:a16="http://schemas.microsoft.com/office/drawing/2014/main" val="20005"/>
                    </a:ext>
                  </a:extLst>
                </a:gridCol>
                <a:gridCol w="681050">
                  <a:extLst>
                    <a:ext uri="{9D8B030D-6E8A-4147-A177-3AD203B41FA5}">
                      <a16:colId xmlns:a16="http://schemas.microsoft.com/office/drawing/2014/main" val="20006"/>
                    </a:ext>
                  </a:extLst>
                </a:gridCol>
                <a:gridCol w="681050">
                  <a:extLst>
                    <a:ext uri="{9D8B030D-6E8A-4147-A177-3AD203B41FA5}">
                      <a16:colId xmlns:a16="http://schemas.microsoft.com/office/drawing/2014/main" val="20007"/>
                    </a:ext>
                  </a:extLst>
                </a:gridCol>
                <a:gridCol w="681050">
                  <a:extLst>
                    <a:ext uri="{9D8B030D-6E8A-4147-A177-3AD203B41FA5}">
                      <a16:colId xmlns:a16="http://schemas.microsoft.com/office/drawing/2014/main" val="20008"/>
                    </a:ext>
                  </a:extLst>
                </a:gridCol>
                <a:gridCol w="681050">
                  <a:extLst>
                    <a:ext uri="{9D8B030D-6E8A-4147-A177-3AD203B41FA5}">
                      <a16:colId xmlns:a16="http://schemas.microsoft.com/office/drawing/2014/main" val="20009"/>
                    </a:ext>
                  </a:extLst>
                </a:gridCol>
                <a:gridCol w="681050">
                  <a:extLst>
                    <a:ext uri="{9D8B030D-6E8A-4147-A177-3AD203B41FA5}">
                      <a16:colId xmlns:a16="http://schemas.microsoft.com/office/drawing/2014/main" val="20010"/>
                    </a:ext>
                  </a:extLst>
                </a:gridCol>
                <a:gridCol w="681050">
                  <a:extLst>
                    <a:ext uri="{9D8B030D-6E8A-4147-A177-3AD203B41FA5}">
                      <a16:colId xmlns:a16="http://schemas.microsoft.com/office/drawing/2014/main" val="20011"/>
                    </a:ext>
                  </a:extLst>
                </a:gridCol>
              </a:tblGrid>
              <a:tr h="318250">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rgbClr val="FFB718"/>
                          </a:solidFill>
                          <a:latin typeface="Calibri"/>
                          <a:ea typeface="Calibri"/>
                          <a:cs typeface="Calibri"/>
                          <a:sym typeface="Calibri"/>
                        </a:rPr>
                        <a:t>%</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rgbClr val="FFB718"/>
                          </a:solidFill>
                          <a:latin typeface="Calibri"/>
                          <a:ea typeface="Calibri"/>
                          <a:cs typeface="Calibri"/>
                          <a:sym typeface="Calibri"/>
                        </a:rPr>
                        <a:t>1%</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b="1" u="none" strike="noStrike" cap="none">
                          <a:solidFill>
                            <a:srgbClr val="FFB718"/>
                          </a:solidFill>
                          <a:latin typeface="Calibri"/>
                          <a:ea typeface="Calibri"/>
                          <a:cs typeface="Calibri"/>
                          <a:sym typeface="Calibri"/>
                        </a:rPr>
                        <a:t>2%</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b="1" u="none" strike="noStrike" cap="none">
                          <a:solidFill>
                            <a:srgbClr val="FFB718"/>
                          </a:solidFill>
                          <a:latin typeface="Calibri"/>
                          <a:ea typeface="Calibri"/>
                          <a:cs typeface="Calibri"/>
                          <a:sym typeface="Calibri"/>
                        </a:rPr>
                        <a:t>3%</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b="1" u="none" strike="noStrike" cap="none">
                          <a:solidFill>
                            <a:srgbClr val="FFB718"/>
                          </a:solidFill>
                          <a:latin typeface="Calibri"/>
                          <a:ea typeface="Calibri"/>
                          <a:cs typeface="Calibri"/>
                          <a:sym typeface="Calibri"/>
                        </a:rPr>
                        <a:t>4%</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b="1" u="none" strike="noStrike" cap="none">
                          <a:solidFill>
                            <a:srgbClr val="FFB718"/>
                          </a:solidFill>
                          <a:latin typeface="Calibri"/>
                          <a:ea typeface="Calibri"/>
                          <a:cs typeface="Calibri"/>
                          <a:sym typeface="Calibri"/>
                        </a:rPr>
                        <a:t>5%</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b="1" u="none" strike="noStrike" cap="none">
                          <a:solidFill>
                            <a:srgbClr val="FFB718"/>
                          </a:solidFill>
                          <a:latin typeface="Calibri"/>
                          <a:ea typeface="Calibri"/>
                          <a:cs typeface="Calibri"/>
                          <a:sym typeface="Calibri"/>
                        </a:rPr>
                        <a:t>6%</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b="1" u="none" strike="noStrike" cap="none">
                          <a:solidFill>
                            <a:srgbClr val="FFB718"/>
                          </a:solidFill>
                          <a:latin typeface="Calibri"/>
                          <a:ea typeface="Calibri"/>
                          <a:cs typeface="Calibri"/>
                          <a:sym typeface="Calibri"/>
                        </a:rPr>
                        <a:t>7%</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b="1" u="none" strike="noStrike" cap="none">
                          <a:solidFill>
                            <a:srgbClr val="FFB718"/>
                          </a:solidFill>
                          <a:latin typeface="Calibri"/>
                          <a:ea typeface="Calibri"/>
                          <a:cs typeface="Calibri"/>
                          <a:sym typeface="Calibri"/>
                        </a:rPr>
                        <a:t>8%</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b="1" u="none" strike="noStrike" cap="none">
                          <a:solidFill>
                            <a:srgbClr val="FFB718"/>
                          </a:solidFill>
                          <a:latin typeface="Calibri"/>
                          <a:ea typeface="Calibri"/>
                          <a:cs typeface="Calibri"/>
                          <a:sym typeface="Calibri"/>
                        </a:rPr>
                        <a:t>9%</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b="1" u="none" strike="noStrike" cap="none">
                          <a:solidFill>
                            <a:srgbClr val="FFB718"/>
                          </a:solidFill>
                          <a:latin typeface="Calibri"/>
                          <a:ea typeface="Calibri"/>
                          <a:cs typeface="Calibri"/>
                          <a:sym typeface="Calibri"/>
                        </a:rPr>
                        <a:t>10%</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b="1" u="none" strike="noStrike" cap="none">
                          <a:solidFill>
                            <a:srgbClr val="FFB718"/>
                          </a:solidFill>
                          <a:latin typeface="Calibri"/>
                          <a:ea typeface="Calibri"/>
                          <a:cs typeface="Calibri"/>
                          <a:sym typeface="Calibri"/>
                        </a:rPr>
                        <a:t>11%</a:t>
                      </a:r>
                      <a:endParaRPr u="none" strike="noStrike" cap="none">
                        <a:solidFill>
                          <a:srgbClr val="FFB718"/>
                        </a:solidFill>
                      </a:endParaRPr>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extLst>
                  <a:ext uri="{0D108BD9-81ED-4DB2-BD59-A6C34878D82A}">
                    <a16:rowId xmlns:a16="http://schemas.microsoft.com/office/drawing/2014/main" val="10000"/>
                  </a:ext>
                </a:extLst>
              </a:tr>
              <a:tr h="325775">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Pts.</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0.45</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0.9</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1.35</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1.8</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2.25</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2.7</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3.15</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3.6</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4.05</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4.5</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u="none" strike="noStrike" cap="none">
                          <a:solidFill>
                            <a:schemeClr val="dk1"/>
                          </a:solidFill>
                          <a:latin typeface="Calibri"/>
                          <a:ea typeface="Calibri"/>
                          <a:cs typeface="Calibri"/>
                          <a:sym typeface="Calibri"/>
                        </a:rPr>
                        <a:t>5.0</a:t>
                      </a:r>
                      <a:endParaRPr u="none" strike="noStrike" cap="none"/>
                    </a:p>
                  </a:txBody>
                  <a:tcPr marL="68575" marR="68575" marT="0" marB="0" anchor="ctr">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bl>
          </a:graphicData>
        </a:graphic>
      </p:graphicFrame>
      <p:sp>
        <p:nvSpPr>
          <p:cNvPr id="372" name="Google Shape;372;p25"/>
          <p:cNvSpPr txBox="1">
            <a:spLocks noGrp="1"/>
          </p:cNvSpPr>
          <p:nvPr>
            <p:ph type="title"/>
          </p:nvPr>
        </p:nvSpPr>
        <p:spPr>
          <a:xfrm>
            <a:off x="1214450" y="685800"/>
            <a:ext cx="9758400" cy="11109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Minority and Women’s Business Enterprises</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26"/>
          <p:cNvSpPr txBox="1">
            <a:spLocks noGrp="1"/>
          </p:cNvSpPr>
          <p:nvPr>
            <p:ph type="title"/>
          </p:nvPr>
        </p:nvSpPr>
        <p:spPr>
          <a:xfrm>
            <a:off x="1214450" y="685800"/>
            <a:ext cx="9936000" cy="11271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Indiana Veteran Owned Small Business</a:t>
            </a:r>
            <a:endParaRPr/>
          </a:p>
        </p:txBody>
      </p:sp>
      <p:sp>
        <p:nvSpPr>
          <p:cNvPr id="378" name="Google Shape;378;p26"/>
          <p:cNvSpPr txBox="1">
            <a:spLocks noGrp="1"/>
          </p:cNvSpPr>
          <p:nvPr>
            <p:ph type="body" idx="1"/>
          </p:nvPr>
        </p:nvSpPr>
        <p:spPr>
          <a:xfrm>
            <a:off x="1371600" y="1893427"/>
            <a:ext cx="9601200" cy="4524300"/>
          </a:xfrm>
          <a:prstGeom prst="rect">
            <a:avLst/>
          </a:prstGeom>
          <a:noFill/>
          <a:ln>
            <a:noFill/>
          </a:ln>
        </p:spPr>
        <p:txBody>
          <a:bodyPr spcFirstLastPara="1" wrap="square" lIns="91425" tIns="45700" rIns="91425" bIns="45700" anchor="t" anchorCtr="0">
            <a:noAutofit/>
          </a:bodyPr>
          <a:lstStyle/>
          <a:p>
            <a:pPr marL="384038" lvl="0" indent="-396738" algn="l" rtl="0">
              <a:lnSpc>
                <a:spcPct val="100000"/>
              </a:lnSpc>
              <a:spcBef>
                <a:spcPts val="0"/>
              </a:spcBef>
              <a:spcAft>
                <a:spcPts val="0"/>
              </a:spcAft>
              <a:buClr>
                <a:srgbClr val="101D49"/>
              </a:buClr>
              <a:buSzPts val="2400"/>
              <a:buFont typeface="Noto Sans Symbols"/>
              <a:buChar char="▪"/>
            </a:pPr>
            <a:r>
              <a:rPr lang="en-US" sz="2400" b="1">
                <a:solidFill>
                  <a:srgbClr val="101D49"/>
                </a:solidFill>
              </a:rPr>
              <a:t>Contact Information</a:t>
            </a:r>
            <a:endParaRPr sz="2400"/>
          </a:p>
          <a:p>
            <a:pPr marL="914377" lvl="1" indent="-396738" algn="l" rtl="0">
              <a:lnSpc>
                <a:spcPct val="100000"/>
              </a:lnSpc>
              <a:spcBef>
                <a:spcPts val="700"/>
              </a:spcBef>
              <a:spcAft>
                <a:spcPts val="0"/>
              </a:spcAft>
              <a:buClr>
                <a:srgbClr val="101D49"/>
              </a:buClr>
              <a:buSzPts val="2400"/>
              <a:buChar char="–"/>
            </a:pPr>
            <a:r>
              <a:rPr lang="en-US" sz="2400" i="0">
                <a:solidFill>
                  <a:srgbClr val="101D49"/>
                </a:solidFill>
              </a:rPr>
              <a:t>Phone: </a:t>
            </a:r>
            <a:r>
              <a:rPr lang="en-US" sz="2400" i="0">
                <a:solidFill>
                  <a:srgbClr val="002060"/>
                </a:solidFill>
              </a:rPr>
              <a:t>317-232-3061</a:t>
            </a:r>
            <a:endParaRPr sz="2400"/>
          </a:p>
          <a:p>
            <a:pPr marL="914377" lvl="1" indent="-396738" algn="l" rtl="0">
              <a:lnSpc>
                <a:spcPct val="100000"/>
              </a:lnSpc>
              <a:spcBef>
                <a:spcPts val="700"/>
              </a:spcBef>
              <a:spcAft>
                <a:spcPts val="0"/>
              </a:spcAft>
              <a:buClr>
                <a:srgbClr val="101D49"/>
              </a:buClr>
              <a:buSzPts val="2400"/>
              <a:buChar char="–"/>
            </a:pPr>
            <a:r>
              <a:rPr lang="en-US" sz="2400" i="0">
                <a:solidFill>
                  <a:srgbClr val="101D49"/>
                </a:solidFill>
              </a:rPr>
              <a:t>E-mail</a:t>
            </a:r>
            <a:r>
              <a:rPr lang="en-US" sz="2400" b="1" i="0">
                <a:solidFill>
                  <a:srgbClr val="101D49"/>
                </a:solidFill>
              </a:rPr>
              <a:t>:</a:t>
            </a:r>
            <a:r>
              <a:rPr lang="en-US" sz="2400" i="0">
                <a:solidFill>
                  <a:srgbClr val="101D49"/>
                </a:solidFill>
              </a:rPr>
              <a:t> </a:t>
            </a:r>
            <a:r>
              <a:rPr lang="en-US" sz="2400" i="0" u="sng">
                <a:solidFill>
                  <a:schemeClr val="hlink"/>
                </a:solidFill>
                <a:hlinkClick r:id="rId3"/>
              </a:rPr>
              <a:t>Indianaveteranspreference@idoa.in.gov</a:t>
            </a:r>
            <a:endParaRPr sz="2400" i="0"/>
          </a:p>
          <a:p>
            <a:pPr marL="914377" lvl="1" indent="-396738" algn="l" rtl="0">
              <a:lnSpc>
                <a:spcPct val="100000"/>
              </a:lnSpc>
              <a:spcBef>
                <a:spcPts val="700"/>
              </a:spcBef>
              <a:spcAft>
                <a:spcPts val="0"/>
              </a:spcAft>
              <a:buClr>
                <a:srgbClr val="101D49"/>
              </a:buClr>
              <a:buSzPts val="2400"/>
              <a:buChar char="–"/>
            </a:pPr>
            <a:r>
              <a:rPr lang="en-US" sz="2400" i="0">
                <a:solidFill>
                  <a:srgbClr val="101D49"/>
                </a:solidFill>
              </a:rPr>
              <a:t>Web: </a:t>
            </a:r>
            <a:r>
              <a:rPr lang="en-US" sz="2400" i="0" u="sng">
                <a:solidFill>
                  <a:schemeClr val="hlink"/>
                </a:solidFill>
                <a:hlinkClick r:id="rId4"/>
              </a:rPr>
              <a:t>www.in.gov/idoa/2863.htm </a:t>
            </a:r>
            <a:endParaRPr sz="2400" i="0">
              <a:solidFill>
                <a:srgbClr val="101D49"/>
              </a:solidFill>
            </a:endParaRPr>
          </a:p>
          <a:p>
            <a:pPr marL="384038" lvl="0" indent="-396738" algn="l" rtl="0">
              <a:lnSpc>
                <a:spcPct val="100000"/>
              </a:lnSpc>
              <a:spcBef>
                <a:spcPts val="1200"/>
              </a:spcBef>
              <a:spcAft>
                <a:spcPts val="0"/>
              </a:spcAft>
              <a:buClr>
                <a:srgbClr val="101D49"/>
              </a:buClr>
              <a:buSzPts val="2400"/>
              <a:buFont typeface="Noto Sans Symbols"/>
              <a:buChar char="▪"/>
            </a:pPr>
            <a:r>
              <a:rPr lang="en-US" sz="2400" b="1">
                <a:solidFill>
                  <a:srgbClr val="101D49"/>
                </a:solidFill>
              </a:rPr>
              <a:t>Complete Attachment A1, IVOSB Form</a:t>
            </a:r>
            <a:endParaRPr sz="2400"/>
          </a:p>
          <a:p>
            <a:pPr marL="914377" lvl="1" indent="-396738" algn="l" rtl="0">
              <a:lnSpc>
                <a:spcPct val="100000"/>
              </a:lnSpc>
              <a:spcBef>
                <a:spcPts val="700"/>
              </a:spcBef>
              <a:spcAft>
                <a:spcPts val="0"/>
              </a:spcAft>
              <a:buClr>
                <a:srgbClr val="101D49"/>
              </a:buClr>
              <a:buSzPts val="2400"/>
              <a:buChar char="–"/>
            </a:pPr>
            <a:r>
              <a:rPr lang="en-US" sz="2400" i="0">
                <a:solidFill>
                  <a:srgbClr val="101D49"/>
                </a:solidFill>
              </a:rPr>
              <a:t>Include subcontractor letters of commitment</a:t>
            </a:r>
            <a:endParaRPr sz="2400"/>
          </a:p>
          <a:p>
            <a:pPr marL="384038" lvl="0" indent="-396738" algn="l" rtl="0">
              <a:lnSpc>
                <a:spcPct val="100000"/>
              </a:lnSpc>
              <a:spcBef>
                <a:spcPts val="1200"/>
              </a:spcBef>
              <a:spcAft>
                <a:spcPts val="0"/>
              </a:spcAft>
              <a:buClr>
                <a:srgbClr val="101D49"/>
              </a:buClr>
              <a:buSzPts val="2400"/>
              <a:buFont typeface="Noto Sans Symbols"/>
              <a:buChar char="▪"/>
            </a:pPr>
            <a:r>
              <a:rPr lang="en-US" sz="2400" b="1">
                <a:solidFill>
                  <a:srgbClr val="101D49"/>
                </a:solidFill>
              </a:rPr>
              <a:t>Goals for Proposal</a:t>
            </a:r>
            <a:endParaRPr sz="2400"/>
          </a:p>
          <a:p>
            <a:pPr marL="914377" lvl="1" indent="-396738" algn="l" rtl="0">
              <a:lnSpc>
                <a:spcPct val="100000"/>
              </a:lnSpc>
              <a:spcBef>
                <a:spcPts val="700"/>
              </a:spcBef>
              <a:spcAft>
                <a:spcPts val="0"/>
              </a:spcAft>
              <a:buClr>
                <a:srgbClr val="101D49"/>
              </a:buClr>
              <a:buSzPts val="2400"/>
              <a:buChar char="–"/>
            </a:pPr>
            <a:r>
              <a:rPr lang="en-US" sz="2400" i="0">
                <a:solidFill>
                  <a:srgbClr val="101D49"/>
                </a:solidFill>
              </a:rPr>
              <a:t>3% Veteran Owned Small Business</a:t>
            </a:r>
            <a:endParaRPr sz="2400"/>
          </a:p>
          <a:p>
            <a:pPr marL="384038" lvl="0" indent="-257038" algn="l" rtl="0">
              <a:lnSpc>
                <a:spcPct val="100000"/>
              </a:lnSpc>
              <a:spcBef>
                <a:spcPts val="1200"/>
              </a:spcBef>
              <a:spcAft>
                <a:spcPts val="0"/>
              </a:spcAft>
              <a:buClr>
                <a:schemeClr val="dk2"/>
              </a:buClr>
              <a:buSzPts val="2000"/>
              <a:buNone/>
            </a:pPr>
            <a:endParaRPr sz="24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pic>
        <p:nvPicPr>
          <p:cNvPr id="383" name="Google Shape;383;p27"/>
          <p:cNvPicPr preferRelativeResize="0"/>
          <p:nvPr/>
        </p:nvPicPr>
        <p:blipFill rotWithShape="1">
          <a:blip r:embed="rId3">
            <a:alphaModFix/>
          </a:blip>
          <a:srcRect/>
          <a:stretch/>
        </p:blipFill>
        <p:spPr>
          <a:xfrm>
            <a:off x="3919903" y="456631"/>
            <a:ext cx="4596705" cy="5944738"/>
          </a:xfrm>
          <a:prstGeom prst="rect">
            <a:avLst/>
          </a:prstGeom>
          <a:noFill/>
          <a:ln w="9525" cap="flat" cmpd="sng">
            <a:solidFill>
              <a:schemeClr val="dk1"/>
            </a:solidFill>
            <a:prstDash val="solid"/>
            <a:round/>
            <a:headEnd type="none" w="sm" len="sm"/>
            <a:tailEnd type="none" w="sm" len="sm"/>
          </a:ln>
        </p:spPr>
      </p:pic>
      <p:sp>
        <p:nvSpPr>
          <p:cNvPr id="384" name="Google Shape;384;p27"/>
          <p:cNvSpPr txBox="1"/>
          <p:nvPr/>
        </p:nvSpPr>
        <p:spPr>
          <a:xfrm>
            <a:off x="1733202" y="2489661"/>
            <a:ext cx="2186700" cy="1569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2400" b="1" i="0" u="none" strike="noStrike" cap="none">
                <a:solidFill>
                  <a:srgbClr val="FF0000"/>
                </a:solidFill>
                <a:latin typeface="Calibri"/>
                <a:ea typeface="Calibri"/>
                <a:cs typeface="Calibri"/>
                <a:sym typeface="Calibri"/>
              </a:rPr>
              <a:t>Please carefully review the information in this box</a:t>
            </a:r>
            <a:endParaRPr sz="2400" b="0" i="0" u="none" strike="noStrike" cap="none">
              <a:solidFill>
                <a:srgbClr val="000000"/>
              </a:solidFill>
              <a:latin typeface="Arial"/>
              <a:ea typeface="Arial"/>
              <a:cs typeface="Arial"/>
              <a:sym typeface="Arial"/>
            </a:endParaRPr>
          </a:p>
        </p:txBody>
      </p:sp>
      <p:cxnSp>
        <p:nvCxnSpPr>
          <p:cNvPr id="385" name="Google Shape;385;p27"/>
          <p:cNvCxnSpPr/>
          <p:nvPr/>
        </p:nvCxnSpPr>
        <p:spPr>
          <a:xfrm>
            <a:off x="1886287" y="4161024"/>
            <a:ext cx="1880400" cy="0"/>
          </a:xfrm>
          <a:prstGeom prst="straightConnector1">
            <a:avLst/>
          </a:prstGeom>
          <a:noFill/>
          <a:ln w="34925" cap="flat" cmpd="sng">
            <a:solidFill>
              <a:schemeClr val="dk1"/>
            </a:solidFill>
            <a:prstDash val="solid"/>
            <a:round/>
            <a:headEnd type="none" w="sm" len="sm"/>
            <a:tailEnd type="triangle" w="med" len="med"/>
          </a:ln>
        </p:spPr>
      </p:cxnSp>
      <p:sp>
        <p:nvSpPr>
          <p:cNvPr id="386" name="Google Shape;386;p27"/>
          <p:cNvSpPr/>
          <p:nvPr/>
        </p:nvSpPr>
        <p:spPr>
          <a:xfrm>
            <a:off x="4155743" y="5957248"/>
            <a:ext cx="1705970" cy="81886"/>
          </a:xfrm>
          <a:prstGeom prst="rect">
            <a:avLst/>
          </a:prstGeom>
          <a:solidFill>
            <a:schemeClr val="lt1"/>
          </a:solidFill>
          <a:ln w="3492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ibre Franklin"/>
              <a:ea typeface="Libre Franklin"/>
              <a:cs typeface="Libre Franklin"/>
              <a:sym typeface="Libre Franklin"/>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28"/>
          <p:cNvSpPr txBox="1">
            <a:spLocks noGrp="1"/>
          </p:cNvSpPr>
          <p:nvPr>
            <p:ph type="body" idx="1"/>
          </p:nvPr>
        </p:nvSpPr>
        <p:spPr>
          <a:xfrm>
            <a:off x="1371600" y="1886425"/>
            <a:ext cx="9601200" cy="4539300"/>
          </a:xfrm>
          <a:prstGeom prst="rect">
            <a:avLst/>
          </a:prstGeom>
          <a:noFill/>
          <a:ln>
            <a:noFill/>
          </a:ln>
        </p:spPr>
        <p:txBody>
          <a:bodyPr spcFirstLastPara="1" wrap="square" lIns="91425" tIns="45700" rIns="91425" bIns="45700" anchor="t" anchorCtr="0">
            <a:noAutofit/>
          </a:bodyPr>
          <a:lstStyle/>
          <a:p>
            <a:pPr marL="384038" lvl="0" indent="-383720" algn="l" rtl="0">
              <a:lnSpc>
                <a:spcPct val="100000"/>
              </a:lnSpc>
              <a:spcBef>
                <a:spcPts val="200"/>
              </a:spcBef>
              <a:spcAft>
                <a:spcPts val="0"/>
              </a:spcAft>
              <a:buClr>
                <a:srgbClr val="101D49"/>
              </a:buClr>
              <a:buSzPts val="2400"/>
              <a:buFont typeface="Noto Sans Symbols"/>
              <a:buChar char="▪"/>
            </a:pPr>
            <a:r>
              <a:rPr lang="en-US" sz="2400" b="1">
                <a:solidFill>
                  <a:srgbClr val="101D49"/>
                </a:solidFill>
              </a:rPr>
              <a:t>Prime contractors should note the following: </a:t>
            </a:r>
            <a:endParaRPr sz="2400"/>
          </a:p>
          <a:p>
            <a:pPr marL="857250" lvl="1" indent="-368300" algn="l" rtl="0">
              <a:lnSpc>
                <a:spcPct val="100000"/>
              </a:lnSpc>
              <a:spcBef>
                <a:spcPts val="1000"/>
              </a:spcBef>
              <a:spcAft>
                <a:spcPts val="0"/>
              </a:spcAft>
              <a:buClr>
                <a:srgbClr val="101D49"/>
              </a:buClr>
              <a:buSzPts val="2200"/>
              <a:buFont typeface="Calibri"/>
              <a:buChar char="–"/>
            </a:pPr>
            <a:r>
              <a:rPr lang="en-US" sz="2200" i="0">
                <a:solidFill>
                  <a:srgbClr val="101D49"/>
                </a:solidFill>
              </a:rPr>
              <a:t>Pursuant to 25 IAC 9-4-1(c), a Prime Contractor who is an IVOSB can use their own workforce to count toward the goal.</a:t>
            </a:r>
            <a:endParaRPr sz="2200"/>
          </a:p>
          <a:p>
            <a:pPr marL="857250" lvl="1" indent="-368300" algn="l" rtl="0">
              <a:lnSpc>
                <a:spcPct val="100000"/>
              </a:lnSpc>
              <a:spcBef>
                <a:spcPts val="1000"/>
              </a:spcBef>
              <a:spcAft>
                <a:spcPts val="0"/>
              </a:spcAft>
              <a:buClr>
                <a:srgbClr val="101D49"/>
              </a:buClr>
              <a:buSzPts val="2200"/>
              <a:buFont typeface="Calibri"/>
              <a:buChar char="–"/>
            </a:pPr>
            <a:r>
              <a:rPr lang="en-US" sz="2200" i="0">
                <a:solidFill>
                  <a:srgbClr val="101D49"/>
                </a:solidFill>
              </a:rPr>
              <a:t>IVOSB must have a Bidder ID</a:t>
            </a:r>
            <a:endParaRPr sz="2200"/>
          </a:p>
          <a:p>
            <a:pPr marL="857250" lvl="1" indent="-368300" algn="l" rtl="0">
              <a:lnSpc>
                <a:spcPct val="100000"/>
              </a:lnSpc>
              <a:spcBef>
                <a:spcPts val="1000"/>
              </a:spcBef>
              <a:spcAft>
                <a:spcPts val="0"/>
              </a:spcAft>
              <a:buClr>
                <a:srgbClr val="101D49"/>
              </a:buClr>
              <a:buSzPts val="2200"/>
              <a:buFont typeface="Calibri"/>
              <a:buChar char="–"/>
            </a:pPr>
            <a:r>
              <a:rPr lang="en-US" sz="2200" i="0">
                <a:solidFill>
                  <a:srgbClr val="101D49"/>
                </a:solidFill>
              </a:rPr>
              <a:t>Prime contractor and/or subcontractors’ Certification Letter(s), provided by IDOA or Federal Center for Veterans Business Enterprise (</a:t>
            </a:r>
            <a:r>
              <a:rPr lang="en-US" sz="2200" i="0" u="sng">
                <a:solidFill>
                  <a:schemeClr val="hlink"/>
                </a:solidFill>
                <a:hlinkClick r:id="rId3"/>
              </a:rPr>
              <a:t>VA OSDBU</a:t>
            </a:r>
            <a:r>
              <a:rPr lang="en-US" sz="2200" i="0">
                <a:solidFill>
                  <a:srgbClr val="101D49"/>
                </a:solidFill>
              </a:rPr>
              <a:t>), must accompany the proposal to show current status of certification.</a:t>
            </a:r>
            <a:endParaRPr sz="2200"/>
          </a:p>
          <a:p>
            <a:pPr marL="857250" lvl="1" indent="-368300" algn="l" rtl="0">
              <a:lnSpc>
                <a:spcPct val="100000"/>
              </a:lnSpc>
              <a:spcBef>
                <a:spcPts val="1000"/>
              </a:spcBef>
              <a:spcAft>
                <a:spcPts val="0"/>
              </a:spcAft>
              <a:buClr>
                <a:srgbClr val="101D49"/>
              </a:buClr>
              <a:buSzPts val="2200"/>
              <a:buFont typeface="Calibri"/>
              <a:buChar char="–"/>
            </a:pPr>
            <a:r>
              <a:rPr lang="en-US" sz="2200" i="0">
                <a:solidFill>
                  <a:srgbClr val="101D49"/>
                </a:solidFill>
              </a:rPr>
              <a:t>Each firm may only serve as one classification – MBE, WBE, or IVOSB (see Section 1.22 in the RFP Main Document).</a:t>
            </a:r>
            <a:endParaRPr sz="2200"/>
          </a:p>
          <a:p>
            <a:pPr marL="857250" lvl="1" indent="-368300" algn="l" rtl="0">
              <a:lnSpc>
                <a:spcPct val="100000"/>
              </a:lnSpc>
              <a:spcBef>
                <a:spcPts val="1000"/>
              </a:spcBef>
              <a:spcAft>
                <a:spcPts val="0"/>
              </a:spcAft>
              <a:buClr>
                <a:srgbClr val="101D49"/>
              </a:buClr>
              <a:buSzPts val="2200"/>
              <a:buFont typeface="Calibri"/>
              <a:buChar char="–"/>
            </a:pPr>
            <a:r>
              <a:rPr lang="en-US" sz="2200" i="0">
                <a:solidFill>
                  <a:srgbClr val="101D49"/>
                </a:solidFill>
              </a:rPr>
              <a:t>Total Bid Amount should match the amount entered in </a:t>
            </a:r>
            <a:r>
              <a:rPr lang="en-US" sz="2200" b="1" i="0">
                <a:solidFill>
                  <a:srgbClr val="101D49"/>
                </a:solidFill>
              </a:rPr>
              <a:t>Attachment D</a:t>
            </a:r>
            <a:r>
              <a:rPr lang="en-US" sz="2200" i="0">
                <a:solidFill>
                  <a:srgbClr val="101D49"/>
                </a:solidFill>
              </a:rPr>
              <a:t>: </a:t>
            </a:r>
            <a:endParaRPr sz="2200" i="0">
              <a:solidFill>
                <a:srgbClr val="101D49"/>
              </a:solidFill>
            </a:endParaRPr>
          </a:p>
          <a:p>
            <a:pPr marL="857250" lvl="0" indent="0" algn="l" rtl="0">
              <a:lnSpc>
                <a:spcPct val="100000"/>
              </a:lnSpc>
              <a:spcBef>
                <a:spcPts val="0"/>
              </a:spcBef>
              <a:spcAft>
                <a:spcPts val="0"/>
              </a:spcAft>
              <a:buNone/>
            </a:pPr>
            <a:r>
              <a:rPr lang="en-US" sz="2200" i="0">
                <a:solidFill>
                  <a:srgbClr val="101D49"/>
                </a:solidFill>
              </a:rPr>
              <a:t>Cost Proposal Template.</a:t>
            </a:r>
            <a:endParaRPr sz="2200"/>
          </a:p>
          <a:p>
            <a:pPr marL="914377" lvl="1" indent="-266563" algn="l" rtl="0">
              <a:lnSpc>
                <a:spcPct val="100000"/>
              </a:lnSpc>
              <a:spcBef>
                <a:spcPts val="200"/>
              </a:spcBef>
              <a:spcAft>
                <a:spcPts val="0"/>
              </a:spcAft>
              <a:buClr>
                <a:schemeClr val="dk2"/>
              </a:buClr>
              <a:buSzPts val="2000"/>
              <a:buFont typeface="Calibri"/>
              <a:buNone/>
            </a:pPr>
            <a:endParaRPr sz="2400" i="0">
              <a:solidFill>
                <a:srgbClr val="101D49"/>
              </a:solidFill>
            </a:endParaRPr>
          </a:p>
          <a:p>
            <a:pPr marL="384038" lvl="0" indent="-266563" algn="l" rtl="0">
              <a:lnSpc>
                <a:spcPct val="100000"/>
              </a:lnSpc>
              <a:spcBef>
                <a:spcPts val="200"/>
              </a:spcBef>
              <a:spcAft>
                <a:spcPts val="0"/>
              </a:spcAft>
              <a:buClr>
                <a:schemeClr val="dk2"/>
              </a:buClr>
              <a:buSzPts val="2000"/>
              <a:buNone/>
            </a:pPr>
            <a:endParaRPr sz="2400"/>
          </a:p>
        </p:txBody>
      </p:sp>
      <p:sp>
        <p:nvSpPr>
          <p:cNvPr id="392" name="Google Shape;392;p28"/>
          <p:cNvSpPr txBox="1">
            <a:spLocks noGrp="1"/>
          </p:cNvSpPr>
          <p:nvPr>
            <p:ph type="title"/>
          </p:nvPr>
        </p:nvSpPr>
        <p:spPr>
          <a:xfrm>
            <a:off x="1214450" y="685800"/>
            <a:ext cx="9936000" cy="11271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Indiana Veteran Owned Small Business</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29"/>
          <p:cNvSpPr txBox="1">
            <a:spLocks noGrp="1"/>
          </p:cNvSpPr>
          <p:nvPr>
            <p:ph type="body" idx="1"/>
          </p:nvPr>
        </p:nvSpPr>
        <p:spPr>
          <a:xfrm>
            <a:off x="1295400" y="2093903"/>
            <a:ext cx="9601200" cy="3201111"/>
          </a:xfrm>
          <a:prstGeom prst="rect">
            <a:avLst/>
          </a:prstGeom>
          <a:noFill/>
          <a:ln>
            <a:noFill/>
          </a:ln>
        </p:spPr>
        <p:txBody>
          <a:bodyPr spcFirstLastPara="1" wrap="square" lIns="91425" tIns="45700" rIns="91425" bIns="45700" anchor="t" anchorCtr="0">
            <a:noAutofit/>
          </a:bodyPr>
          <a:lstStyle/>
          <a:p>
            <a:pPr marL="384038" lvl="0" indent="-383911" algn="l" rtl="0">
              <a:lnSpc>
                <a:spcPct val="90000"/>
              </a:lnSpc>
              <a:spcBef>
                <a:spcPts val="0"/>
              </a:spcBef>
              <a:spcAft>
                <a:spcPts val="0"/>
              </a:spcAft>
              <a:buClr>
                <a:srgbClr val="101D49"/>
              </a:buClr>
              <a:buSzPts val="2400"/>
              <a:buFont typeface="Noto Sans Symbols"/>
              <a:buChar char="▪"/>
            </a:pPr>
            <a:r>
              <a:rPr lang="en-US" sz="2400" b="1">
                <a:solidFill>
                  <a:srgbClr val="101D49"/>
                </a:solidFill>
              </a:rPr>
              <a:t>Prime contractors must ensure that the proposed subcontractors meet the following criteria:</a:t>
            </a:r>
            <a:endParaRPr sz="2400"/>
          </a:p>
          <a:p>
            <a:pPr marL="857250" lvl="1" indent="-381000" algn="l" rtl="0">
              <a:lnSpc>
                <a:spcPct val="100000"/>
              </a:lnSpc>
              <a:spcBef>
                <a:spcPts val="1000"/>
              </a:spcBef>
              <a:spcAft>
                <a:spcPts val="0"/>
              </a:spcAft>
              <a:buClr>
                <a:srgbClr val="101D49"/>
              </a:buClr>
              <a:buSzPts val="2400"/>
              <a:buFont typeface="Calibri"/>
              <a:buChar char="–"/>
            </a:pPr>
            <a:r>
              <a:rPr lang="en-US" sz="2400" i="0">
                <a:solidFill>
                  <a:srgbClr val="101D49"/>
                </a:solidFill>
              </a:rPr>
              <a:t>Must be listed on </a:t>
            </a:r>
            <a:r>
              <a:rPr lang="en-US" sz="2400" i="0" u="sng">
                <a:solidFill>
                  <a:schemeClr val="hlink"/>
                </a:solidFill>
                <a:hlinkClick r:id="rId3"/>
              </a:rPr>
              <a:t>VA OSDBU</a:t>
            </a:r>
            <a:r>
              <a:rPr lang="en-US" sz="2400" i="0"/>
              <a:t> </a:t>
            </a:r>
            <a:r>
              <a:rPr lang="en-US" sz="2400" i="0">
                <a:solidFill>
                  <a:srgbClr val="101D49"/>
                </a:solidFill>
              </a:rPr>
              <a:t>registry or listed on the IDOA Directory of Certified Firms, on or before the proposal due date. </a:t>
            </a:r>
            <a:endParaRPr sz="2400"/>
          </a:p>
          <a:p>
            <a:pPr marL="857250" lvl="1" indent="-381000" algn="l" rtl="0">
              <a:lnSpc>
                <a:spcPct val="100000"/>
              </a:lnSpc>
              <a:spcBef>
                <a:spcPts val="1000"/>
              </a:spcBef>
              <a:spcAft>
                <a:spcPts val="0"/>
              </a:spcAft>
              <a:buClr>
                <a:srgbClr val="101D49"/>
              </a:buClr>
              <a:buSzPts val="2400"/>
              <a:buFont typeface="Calibri"/>
              <a:buChar char="–"/>
            </a:pPr>
            <a:r>
              <a:rPr lang="en-US" sz="2400" i="0">
                <a:solidFill>
                  <a:srgbClr val="101D49"/>
                </a:solidFill>
              </a:rPr>
              <a:t>Serve a Valuable Scope Contribution (VSC) on the engagement, as confirmed by the State.</a:t>
            </a:r>
            <a:endParaRPr sz="2400"/>
          </a:p>
          <a:p>
            <a:pPr marL="857250" lvl="1" indent="-381000" algn="l" rtl="0">
              <a:lnSpc>
                <a:spcPct val="100000"/>
              </a:lnSpc>
              <a:spcBef>
                <a:spcPts val="1000"/>
              </a:spcBef>
              <a:spcAft>
                <a:spcPts val="0"/>
              </a:spcAft>
              <a:buClr>
                <a:srgbClr val="101D49"/>
              </a:buClr>
              <a:buSzPts val="2400"/>
              <a:buFont typeface="Calibri"/>
              <a:buChar char="–"/>
            </a:pPr>
            <a:r>
              <a:rPr lang="en-US" sz="2400" i="0">
                <a:solidFill>
                  <a:srgbClr val="101D49"/>
                </a:solidFill>
              </a:rPr>
              <a:t>Provide the goods or services specific to the contract and within the industry area for which it is certified.</a:t>
            </a:r>
            <a:endParaRPr sz="2400"/>
          </a:p>
          <a:p>
            <a:pPr marL="384038" lvl="0" indent="-285613" algn="l" rtl="0">
              <a:lnSpc>
                <a:spcPct val="74000"/>
              </a:lnSpc>
              <a:spcBef>
                <a:spcPts val="1200"/>
              </a:spcBef>
              <a:spcAft>
                <a:spcPts val="0"/>
              </a:spcAft>
              <a:buClr>
                <a:schemeClr val="dk2"/>
              </a:buClr>
              <a:buSzPts val="1550"/>
              <a:buNone/>
            </a:pPr>
            <a:endParaRPr sz="2400">
              <a:solidFill>
                <a:srgbClr val="101D49"/>
              </a:solidFill>
            </a:endParaRPr>
          </a:p>
        </p:txBody>
      </p:sp>
      <p:sp>
        <p:nvSpPr>
          <p:cNvPr id="398" name="Google Shape;398;p29"/>
          <p:cNvSpPr txBox="1">
            <a:spLocks noGrp="1"/>
          </p:cNvSpPr>
          <p:nvPr>
            <p:ph type="title"/>
          </p:nvPr>
        </p:nvSpPr>
        <p:spPr>
          <a:xfrm>
            <a:off x="1214450" y="685800"/>
            <a:ext cx="9936000" cy="11271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Indiana Veteran Owned Small Business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
          <p:cNvSpPr txBox="1">
            <a:spLocks noGrp="1"/>
          </p:cNvSpPr>
          <p:nvPr>
            <p:ph type="title"/>
          </p:nvPr>
        </p:nvSpPr>
        <p:spPr>
          <a:xfrm>
            <a:off x="1214450" y="685800"/>
            <a:ext cx="9758400" cy="11352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General Information</a:t>
            </a:r>
            <a:endParaRPr/>
          </a:p>
        </p:txBody>
      </p:sp>
      <p:sp>
        <p:nvSpPr>
          <p:cNvPr id="209" name="Google Shape;209;p3"/>
          <p:cNvSpPr txBox="1">
            <a:spLocks noGrp="1"/>
          </p:cNvSpPr>
          <p:nvPr>
            <p:ph type="body" idx="1"/>
          </p:nvPr>
        </p:nvSpPr>
        <p:spPr>
          <a:xfrm>
            <a:off x="1371600" y="1459149"/>
            <a:ext cx="9601200" cy="4933851"/>
          </a:xfrm>
          <a:prstGeom prst="rect">
            <a:avLst/>
          </a:prstGeom>
          <a:noFill/>
          <a:ln>
            <a:noFill/>
          </a:ln>
        </p:spPr>
        <p:txBody>
          <a:bodyPr spcFirstLastPara="1" wrap="square" lIns="91425" tIns="45700" rIns="91425" bIns="45700" anchor="t" anchorCtr="0">
            <a:noAutofit/>
          </a:bodyPr>
          <a:lstStyle/>
          <a:p>
            <a:pPr marL="384038" lvl="0" indent="-396738" algn="l" rtl="0">
              <a:lnSpc>
                <a:spcPct val="94000"/>
              </a:lnSpc>
              <a:spcBef>
                <a:spcPts val="1000"/>
              </a:spcBef>
              <a:spcAft>
                <a:spcPts val="0"/>
              </a:spcAft>
              <a:buClr>
                <a:srgbClr val="101D49"/>
              </a:buClr>
              <a:buSzPts val="2000"/>
              <a:buChar char="■"/>
            </a:pPr>
            <a:r>
              <a:rPr lang="en-US" dirty="0">
                <a:solidFill>
                  <a:srgbClr val="101D49"/>
                </a:solidFill>
              </a:rPr>
              <a:t>This Pre-Proposal Presentation will be posted on IDOA’s Solicitation Website along with the RFP.</a:t>
            </a:r>
            <a:endParaRPr dirty="0"/>
          </a:p>
          <a:p>
            <a:pPr marL="384038" lvl="0" indent="-396738" algn="l" rtl="0">
              <a:lnSpc>
                <a:spcPct val="94000"/>
              </a:lnSpc>
              <a:spcBef>
                <a:spcPts val="1000"/>
              </a:spcBef>
              <a:spcAft>
                <a:spcPts val="0"/>
              </a:spcAft>
              <a:buClr>
                <a:srgbClr val="101D49"/>
              </a:buClr>
              <a:buSzPts val="2000"/>
              <a:buChar char="■"/>
            </a:pPr>
            <a:r>
              <a:rPr lang="en-US" dirty="0">
                <a:solidFill>
                  <a:srgbClr val="101D49"/>
                </a:solidFill>
              </a:rPr>
              <a:t>Potential Respondents (prime contractors and subcontractors) will be given the opportunity to express interest in this solicitation and to have their company and contact information posted to the solicitation website. </a:t>
            </a:r>
            <a:r>
              <a:rPr lang="en-US" b="1" dirty="0">
                <a:solidFill>
                  <a:srgbClr val="101D49"/>
                </a:solidFill>
              </a:rPr>
              <a:t>Attachment I</a:t>
            </a:r>
            <a:r>
              <a:rPr lang="en-US" dirty="0">
                <a:solidFill>
                  <a:srgbClr val="101D49"/>
                </a:solidFill>
              </a:rPr>
              <a:t> provides a template for submitting company information. This form is optional, and if desired to be submitted, should be emailed to </a:t>
            </a:r>
            <a:r>
              <a:rPr lang="en-US" u="sng" dirty="0">
                <a:solidFill>
                  <a:srgbClr val="101D49"/>
                </a:solidFill>
                <a:hlinkClick r:id="rId3">
                  <a:extLst>
                    <a:ext uri="{A12FA001-AC4F-418D-AE19-62706E023703}">
                      <ahyp:hlinkClr xmlns:ahyp="http://schemas.microsoft.com/office/drawing/2018/hyperlinkcolor" val="tx"/>
                    </a:ext>
                  </a:extLst>
                </a:hlinkClick>
              </a:rPr>
              <a:t>rfp@idoa.IN.gov</a:t>
            </a:r>
            <a:r>
              <a:rPr lang="en-US" dirty="0">
                <a:solidFill>
                  <a:srgbClr val="101D49"/>
                </a:solidFill>
              </a:rPr>
              <a:t> no later than 3:00 PM Eastern Time on January 29, 2025.</a:t>
            </a:r>
            <a:endParaRPr dirty="0"/>
          </a:p>
          <a:p>
            <a:pPr marL="384038" lvl="0" indent="-396738" algn="l" rtl="0">
              <a:lnSpc>
                <a:spcPct val="94000"/>
              </a:lnSpc>
              <a:spcBef>
                <a:spcPts val="1000"/>
              </a:spcBef>
              <a:spcAft>
                <a:spcPts val="0"/>
              </a:spcAft>
              <a:buClr>
                <a:srgbClr val="101D49"/>
              </a:buClr>
              <a:buSzPts val="2000"/>
              <a:buChar char="■"/>
            </a:pPr>
            <a:r>
              <a:rPr lang="en-US" dirty="0">
                <a:solidFill>
                  <a:srgbClr val="101D49"/>
                </a:solidFill>
              </a:rPr>
              <a:t>Potential Respondents to the solicitation are encouraged to submit any questions pertaining to the RFP via either of the two rounds of the Question/Inquiry Process. Please use </a:t>
            </a:r>
            <a:r>
              <a:rPr lang="en-US" b="1" dirty="0">
                <a:solidFill>
                  <a:srgbClr val="101D49"/>
                </a:solidFill>
              </a:rPr>
              <a:t>Attachment G</a:t>
            </a:r>
            <a:r>
              <a:rPr lang="en-US" dirty="0">
                <a:solidFill>
                  <a:srgbClr val="101D49"/>
                </a:solidFill>
              </a:rPr>
              <a:t> of this RFP for this purpose. Questions regarding the solicitation must be submitted by 3:00PM Eastern Time on Wednesday, January 29, 2025.</a:t>
            </a:r>
            <a:endParaRPr dirty="0">
              <a:solidFill>
                <a:srgbClr val="FF0000"/>
              </a:solidFill>
            </a:endParaRPr>
          </a:p>
          <a:p>
            <a:pPr marL="384038" lvl="0" indent="-396738" algn="l" rtl="0">
              <a:lnSpc>
                <a:spcPct val="94000"/>
              </a:lnSpc>
              <a:spcBef>
                <a:spcPts val="1000"/>
              </a:spcBef>
              <a:spcAft>
                <a:spcPts val="0"/>
              </a:spcAft>
              <a:buClr>
                <a:srgbClr val="101D49"/>
              </a:buClr>
              <a:buSzPts val="2000"/>
              <a:buChar char="■"/>
            </a:pPr>
            <a:r>
              <a:rPr lang="en-US" dirty="0">
                <a:solidFill>
                  <a:srgbClr val="101D49"/>
                </a:solidFill>
              </a:rPr>
              <a:t>Complete Submissions are due no later than 3:00 PM Eastern Time on Friday, March 14, 2025. </a:t>
            </a:r>
            <a:endParaRP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30"/>
          <p:cNvSpPr/>
          <p:nvPr/>
        </p:nvSpPr>
        <p:spPr>
          <a:xfrm rot="10800000">
            <a:off x="9765858" y="4180505"/>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3300"/>
              </a:solidFill>
              <a:latin typeface="Garamond"/>
              <a:ea typeface="Garamond"/>
              <a:cs typeface="Garamond"/>
              <a:sym typeface="Garamond"/>
            </a:endParaRPr>
          </a:p>
        </p:txBody>
      </p:sp>
      <p:sp>
        <p:nvSpPr>
          <p:cNvPr id="404" name="Google Shape;404;p30"/>
          <p:cNvSpPr/>
          <p:nvPr/>
        </p:nvSpPr>
        <p:spPr>
          <a:xfrm>
            <a:off x="1740342" y="2775367"/>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3300"/>
              </a:solidFill>
              <a:latin typeface="Garamond"/>
              <a:ea typeface="Garamond"/>
              <a:cs typeface="Garamond"/>
              <a:sym typeface="Garamond"/>
            </a:endParaRPr>
          </a:p>
        </p:txBody>
      </p:sp>
      <p:sp>
        <p:nvSpPr>
          <p:cNvPr id="405" name="Google Shape;405;p30"/>
          <p:cNvSpPr/>
          <p:nvPr/>
        </p:nvSpPr>
        <p:spPr>
          <a:xfrm>
            <a:off x="1740342" y="3200400"/>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3300"/>
              </a:solidFill>
              <a:latin typeface="Garamond"/>
              <a:ea typeface="Garamond"/>
              <a:cs typeface="Garamond"/>
              <a:sym typeface="Garamond"/>
            </a:endParaRPr>
          </a:p>
        </p:txBody>
      </p:sp>
      <p:sp>
        <p:nvSpPr>
          <p:cNvPr id="406" name="Google Shape;406;p30"/>
          <p:cNvSpPr/>
          <p:nvPr/>
        </p:nvSpPr>
        <p:spPr>
          <a:xfrm>
            <a:off x="1740342" y="4180503"/>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3300"/>
              </a:solidFill>
              <a:latin typeface="Garamond"/>
              <a:ea typeface="Garamond"/>
              <a:cs typeface="Garamond"/>
              <a:sym typeface="Garamond"/>
            </a:endParaRPr>
          </a:p>
        </p:txBody>
      </p:sp>
      <p:sp>
        <p:nvSpPr>
          <p:cNvPr id="407" name="Google Shape;407;p30"/>
          <p:cNvSpPr/>
          <p:nvPr/>
        </p:nvSpPr>
        <p:spPr>
          <a:xfrm>
            <a:off x="1740342" y="4582292"/>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3300"/>
              </a:solidFill>
              <a:latin typeface="Garamond"/>
              <a:ea typeface="Garamond"/>
              <a:cs typeface="Garamond"/>
              <a:sym typeface="Garamond"/>
            </a:endParaRPr>
          </a:p>
        </p:txBody>
      </p:sp>
      <p:pic>
        <p:nvPicPr>
          <p:cNvPr id="408" name="Google Shape;408;p30"/>
          <p:cNvPicPr preferRelativeResize="0"/>
          <p:nvPr/>
        </p:nvPicPr>
        <p:blipFill rotWithShape="1">
          <a:blip r:embed="rId3">
            <a:alphaModFix/>
          </a:blip>
          <a:srcRect l="4754" r="4336" b="3493"/>
          <a:stretch/>
        </p:blipFill>
        <p:spPr>
          <a:xfrm>
            <a:off x="2525138" y="1903650"/>
            <a:ext cx="7164525" cy="3810775"/>
          </a:xfrm>
          <a:prstGeom prst="rect">
            <a:avLst/>
          </a:prstGeom>
          <a:noFill/>
          <a:ln>
            <a:noFill/>
          </a:ln>
        </p:spPr>
      </p:pic>
      <p:sp>
        <p:nvSpPr>
          <p:cNvPr id="409" name="Google Shape;409;p30"/>
          <p:cNvSpPr txBox="1">
            <a:spLocks noGrp="1"/>
          </p:cNvSpPr>
          <p:nvPr>
            <p:ph type="title"/>
          </p:nvPr>
        </p:nvSpPr>
        <p:spPr>
          <a:xfrm>
            <a:off x="1214450" y="685800"/>
            <a:ext cx="9936000" cy="11271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Indiana Veteran Owned Small Business</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31"/>
          <p:cNvSpPr txBox="1">
            <a:spLocks noGrp="1"/>
          </p:cNvSpPr>
          <p:nvPr>
            <p:ph type="body" idx="1"/>
          </p:nvPr>
        </p:nvSpPr>
        <p:spPr>
          <a:xfrm>
            <a:off x="1219200" y="1886425"/>
            <a:ext cx="9601200" cy="4323000"/>
          </a:xfrm>
          <a:prstGeom prst="rect">
            <a:avLst/>
          </a:prstGeom>
          <a:noFill/>
          <a:ln>
            <a:noFill/>
          </a:ln>
        </p:spPr>
        <p:txBody>
          <a:bodyPr spcFirstLastPara="1" wrap="square" lIns="91425" tIns="45700" rIns="91425" bIns="45700" anchor="t" anchorCtr="0">
            <a:noAutofit/>
          </a:bodyPr>
          <a:lstStyle/>
          <a:p>
            <a:pPr marL="384037" lvl="0" indent="-394515" algn="l" rtl="0">
              <a:lnSpc>
                <a:spcPct val="90000"/>
              </a:lnSpc>
              <a:spcBef>
                <a:spcPts val="0"/>
              </a:spcBef>
              <a:spcAft>
                <a:spcPts val="0"/>
              </a:spcAft>
              <a:buClr>
                <a:srgbClr val="101D49"/>
              </a:buClr>
              <a:buSzPts val="2200"/>
              <a:buFont typeface="Noto Sans Symbols"/>
              <a:buChar char="▪"/>
            </a:pPr>
            <a:r>
              <a:rPr lang="en-US" sz="2200" b="1">
                <a:solidFill>
                  <a:srgbClr val="101D49"/>
                </a:solidFill>
              </a:rPr>
              <a:t>New Process - </a:t>
            </a:r>
            <a:r>
              <a:rPr lang="en-US" sz="2200">
                <a:solidFill>
                  <a:srgbClr val="101D49"/>
                </a:solidFill>
              </a:rPr>
              <a:t>IVOSB scoring is conducted based on 5 points plus a possible 1 bonus point scale</a:t>
            </a:r>
            <a:endParaRPr sz="2200"/>
          </a:p>
          <a:p>
            <a:pPr marL="1028700" lvl="1" indent="-336550" algn="l" rtl="0">
              <a:lnSpc>
                <a:spcPct val="90000"/>
              </a:lnSpc>
              <a:spcBef>
                <a:spcPts val="0"/>
              </a:spcBef>
              <a:spcAft>
                <a:spcPts val="0"/>
              </a:spcAft>
              <a:buClr>
                <a:srgbClr val="101D49"/>
              </a:buClr>
              <a:buSzPts val="2000"/>
              <a:buFont typeface="Noto Sans Symbols"/>
              <a:buChar char="–"/>
            </a:pPr>
            <a:r>
              <a:rPr lang="en-US" i="0">
                <a:solidFill>
                  <a:srgbClr val="101D49"/>
                </a:solidFill>
              </a:rPr>
              <a:t>IVOSB: Possible 5 points + 1 bonus point</a:t>
            </a:r>
            <a:endParaRPr i="0">
              <a:solidFill>
                <a:srgbClr val="101D49"/>
              </a:solidFill>
            </a:endParaRPr>
          </a:p>
          <a:p>
            <a:pPr marL="384038" lvl="0" indent="-394515" algn="l" rtl="0">
              <a:lnSpc>
                <a:spcPct val="90000"/>
              </a:lnSpc>
              <a:spcBef>
                <a:spcPts val="1000"/>
              </a:spcBef>
              <a:spcAft>
                <a:spcPts val="0"/>
              </a:spcAft>
              <a:buClr>
                <a:srgbClr val="101D49"/>
              </a:buClr>
              <a:buSzPts val="2200"/>
              <a:buFont typeface="Noto Sans Symbols"/>
              <a:buChar char="▪"/>
            </a:pPr>
            <a:r>
              <a:rPr lang="en-US" sz="2200" b="1">
                <a:solidFill>
                  <a:srgbClr val="101D49"/>
                </a:solidFill>
              </a:rPr>
              <a:t>Professional Services Scoring Methodology:</a:t>
            </a:r>
            <a:endParaRPr sz="2200"/>
          </a:p>
          <a:p>
            <a:pPr marL="1028700" lvl="1" indent="-336550" algn="l" rtl="0">
              <a:lnSpc>
                <a:spcPct val="90000"/>
              </a:lnSpc>
              <a:spcBef>
                <a:spcPts val="0"/>
              </a:spcBef>
              <a:spcAft>
                <a:spcPts val="0"/>
              </a:spcAft>
              <a:buClr>
                <a:srgbClr val="101D49"/>
              </a:buClr>
              <a:buSzPts val="2000"/>
              <a:buChar char="–"/>
            </a:pPr>
            <a:r>
              <a:rPr lang="en-US" i="0">
                <a:solidFill>
                  <a:srgbClr val="101D49"/>
                </a:solidFill>
              </a:rPr>
              <a:t>The points will be awarded on the following schedule:</a:t>
            </a:r>
            <a:endParaRPr/>
          </a:p>
          <a:p>
            <a:pPr marL="574675" lvl="1" indent="-231330" algn="l" rtl="0">
              <a:lnSpc>
                <a:spcPct val="90000"/>
              </a:lnSpc>
              <a:spcBef>
                <a:spcPts val="0"/>
              </a:spcBef>
              <a:spcAft>
                <a:spcPts val="0"/>
              </a:spcAft>
              <a:buClr>
                <a:schemeClr val="dk2"/>
              </a:buClr>
              <a:buSzPts val="1900"/>
              <a:buNone/>
            </a:pPr>
            <a:endParaRPr i="0">
              <a:solidFill>
                <a:srgbClr val="101D49"/>
              </a:solidFill>
            </a:endParaRPr>
          </a:p>
          <a:p>
            <a:pPr marL="231775" lvl="1" indent="0" algn="l" rtl="0">
              <a:lnSpc>
                <a:spcPct val="90000"/>
              </a:lnSpc>
              <a:spcBef>
                <a:spcPts val="0"/>
              </a:spcBef>
              <a:spcAft>
                <a:spcPts val="0"/>
              </a:spcAft>
              <a:buClr>
                <a:schemeClr val="dk2"/>
              </a:buClr>
              <a:buSzPts val="1900"/>
              <a:buNone/>
            </a:pPr>
            <a:endParaRPr i="0">
              <a:solidFill>
                <a:srgbClr val="101D49"/>
              </a:solidFill>
            </a:endParaRPr>
          </a:p>
          <a:p>
            <a:pPr marL="231775" lvl="1" indent="0" algn="l" rtl="0">
              <a:lnSpc>
                <a:spcPct val="90000"/>
              </a:lnSpc>
              <a:spcBef>
                <a:spcPts val="0"/>
              </a:spcBef>
              <a:spcAft>
                <a:spcPts val="0"/>
              </a:spcAft>
              <a:buClr>
                <a:schemeClr val="dk2"/>
              </a:buClr>
              <a:buSzPts val="1900"/>
              <a:buNone/>
            </a:pPr>
            <a:endParaRPr sz="1200" i="0">
              <a:solidFill>
                <a:srgbClr val="101D49"/>
              </a:solidFill>
            </a:endParaRPr>
          </a:p>
          <a:p>
            <a:pPr marL="1028700" lvl="1" indent="-336550" algn="l" rtl="0">
              <a:lnSpc>
                <a:spcPct val="90000"/>
              </a:lnSpc>
              <a:spcBef>
                <a:spcPts val="0"/>
              </a:spcBef>
              <a:spcAft>
                <a:spcPts val="0"/>
              </a:spcAft>
              <a:buClr>
                <a:srgbClr val="101D49"/>
              </a:buClr>
              <a:buSzPts val="2000"/>
              <a:buChar char="–"/>
            </a:pPr>
            <a:r>
              <a:rPr lang="en-US" i="0">
                <a:solidFill>
                  <a:srgbClr val="101D49"/>
                </a:solidFill>
              </a:rPr>
              <a:t>Fractional points will be awarded based upon a graduated scale between whole points. (e.g. a 0.3% commitment will receive .5 points and a 1.5% commitment will receive 2.5 points)</a:t>
            </a:r>
            <a:endParaRPr/>
          </a:p>
          <a:p>
            <a:pPr marL="1028700" lvl="1" indent="-336550" algn="l" rtl="0">
              <a:lnSpc>
                <a:spcPct val="90000"/>
              </a:lnSpc>
              <a:spcBef>
                <a:spcPts val="0"/>
              </a:spcBef>
              <a:spcAft>
                <a:spcPts val="0"/>
              </a:spcAft>
              <a:buClr>
                <a:srgbClr val="101D49"/>
              </a:buClr>
              <a:buSzPts val="2000"/>
              <a:buChar char="–"/>
            </a:pPr>
            <a:r>
              <a:rPr lang="en-US" i="0">
                <a:solidFill>
                  <a:srgbClr val="101D49"/>
                </a:solidFill>
              </a:rPr>
              <a:t>Submissions of 0% participation will result in a deduction of 1 point in each category</a:t>
            </a:r>
            <a:endParaRPr/>
          </a:p>
          <a:p>
            <a:pPr marL="1028700" lvl="1" indent="-336550" algn="l" rtl="0">
              <a:lnSpc>
                <a:spcPct val="90000"/>
              </a:lnSpc>
              <a:spcBef>
                <a:spcPts val="0"/>
              </a:spcBef>
              <a:spcAft>
                <a:spcPts val="0"/>
              </a:spcAft>
              <a:buClr>
                <a:srgbClr val="101D49"/>
              </a:buClr>
              <a:buSzPts val="2000"/>
              <a:buChar char="–"/>
            </a:pPr>
            <a:r>
              <a:rPr lang="en-US" i="0">
                <a:solidFill>
                  <a:srgbClr val="101D49"/>
                </a:solidFill>
              </a:rPr>
              <a:t>The highest submission which exceeds the goal will receive 6 points (5 points </a:t>
            </a:r>
            <a:endParaRPr i="0">
              <a:solidFill>
                <a:srgbClr val="101D49"/>
              </a:solidFill>
            </a:endParaRPr>
          </a:p>
          <a:p>
            <a:pPr marL="1028700" lvl="0" indent="0" algn="l" rtl="0">
              <a:lnSpc>
                <a:spcPct val="90000"/>
              </a:lnSpc>
              <a:spcBef>
                <a:spcPts val="0"/>
              </a:spcBef>
              <a:spcAft>
                <a:spcPts val="0"/>
              </a:spcAft>
              <a:buNone/>
            </a:pPr>
            <a:r>
              <a:rPr lang="en-US" i="0">
                <a:solidFill>
                  <a:srgbClr val="101D49"/>
                </a:solidFill>
              </a:rPr>
              <a:t>plus 1 bonus point). In case of a tie both firms will receive 6 points. </a:t>
            </a:r>
            <a:endParaRPr/>
          </a:p>
          <a:p>
            <a:pPr marL="384038" lvl="0" indent="-266563" algn="l" rtl="0">
              <a:lnSpc>
                <a:spcPct val="94000"/>
              </a:lnSpc>
              <a:spcBef>
                <a:spcPts val="1200"/>
              </a:spcBef>
              <a:spcAft>
                <a:spcPts val="0"/>
              </a:spcAft>
              <a:buClr>
                <a:schemeClr val="dk2"/>
              </a:buClr>
              <a:buSzPts val="2000"/>
              <a:buNone/>
            </a:pPr>
            <a:endParaRPr sz="2300"/>
          </a:p>
        </p:txBody>
      </p:sp>
      <p:graphicFrame>
        <p:nvGraphicFramePr>
          <p:cNvPr id="415" name="Google Shape;415;p31"/>
          <p:cNvGraphicFramePr/>
          <p:nvPr/>
        </p:nvGraphicFramePr>
        <p:xfrm>
          <a:off x="2381341" y="3533529"/>
          <a:ext cx="5607925" cy="640100"/>
        </p:xfrm>
        <a:graphic>
          <a:graphicData uri="http://schemas.openxmlformats.org/drawingml/2006/table">
            <a:tbl>
              <a:tblPr firstRow="1" bandRow="1">
                <a:noFill/>
                <a:tableStyleId>{8EE42DBE-B56C-42DE-B0EB-27337329E4E1}</a:tableStyleId>
              </a:tblPr>
              <a:tblGrid>
                <a:gridCol w="612175">
                  <a:extLst>
                    <a:ext uri="{9D8B030D-6E8A-4147-A177-3AD203B41FA5}">
                      <a16:colId xmlns:a16="http://schemas.microsoft.com/office/drawing/2014/main" val="20000"/>
                    </a:ext>
                  </a:extLst>
                </a:gridCol>
                <a:gridCol w="832625">
                  <a:extLst>
                    <a:ext uri="{9D8B030D-6E8A-4147-A177-3AD203B41FA5}">
                      <a16:colId xmlns:a16="http://schemas.microsoft.com/office/drawing/2014/main" val="20001"/>
                    </a:ext>
                  </a:extLst>
                </a:gridCol>
                <a:gridCol w="832625">
                  <a:extLst>
                    <a:ext uri="{9D8B030D-6E8A-4147-A177-3AD203B41FA5}">
                      <a16:colId xmlns:a16="http://schemas.microsoft.com/office/drawing/2014/main" val="20002"/>
                    </a:ext>
                  </a:extLst>
                </a:gridCol>
                <a:gridCol w="832625">
                  <a:extLst>
                    <a:ext uri="{9D8B030D-6E8A-4147-A177-3AD203B41FA5}">
                      <a16:colId xmlns:a16="http://schemas.microsoft.com/office/drawing/2014/main" val="20003"/>
                    </a:ext>
                  </a:extLst>
                </a:gridCol>
                <a:gridCol w="832625">
                  <a:extLst>
                    <a:ext uri="{9D8B030D-6E8A-4147-A177-3AD203B41FA5}">
                      <a16:colId xmlns:a16="http://schemas.microsoft.com/office/drawing/2014/main" val="20004"/>
                    </a:ext>
                  </a:extLst>
                </a:gridCol>
                <a:gridCol w="832625">
                  <a:extLst>
                    <a:ext uri="{9D8B030D-6E8A-4147-A177-3AD203B41FA5}">
                      <a16:colId xmlns:a16="http://schemas.microsoft.com/office/drawing/2014/main" val="20005"/>
                    </a:ext>
                  </a:extLst>
                </a:gridCol>
                <a:gridCol w="832625">
                  <a:extLst>
                    <a:ext uri="{9D8B030D-6E8A-4147-A177-3AD203B41FA5}">
                      <a16:colId xmlns:a16="http://schemas.microsoft.com/office/drawing/2014/main" val="20006"/>
                    </a:ext>
                  </a:extLst>
                </a:gridCol>
              </a:tblGrid>
              <a:tr h="241750">
                <a:tc>
                  <a:txBody>
                    <a:bodyPr/>
                    <a:lstStyle/>
                    <a:p>
                      <a:pPr marL="0" marR="0" lvl="0" indent="0" algn="ctr" rtl="0">
                        <a:lnSpc>
                          <a:spcPct val="100000"/>
                        </a:lnSpc>
                        <a:spcBef>
                          <a:spcPts val="0"/>
                        </a:spcBef>
                        <a:spcAft>
                          <a:spcPts val="0"/>
                        </a:spcAft>
                        <a:buClr>
                          <a:srgbClr val="000000"/>
                        </a:buClr>
                        <a:buSzPts val="1050"/>
                        <a:buFont typeface="Arial"/>
                        <a:buNone/>
                      </a:pPr>
                      <a:r>
                        <a:rPr lang="en-US" sz="1500" u="none" strike="noStrike" cap="none">
                          <a:solidFill>
                            <a:srgbClr val="FFB718"/>
                          </a:solidFill>
                          <a:latin typeface="Calibri"/>
                          <a:ea typeface="Calibri"/>
                          <a:cs typeface="Calibri"/>
                          <a:sym typeface="Calibri"/>
                        </a:rPr>
                        <a:t>%</a:t>
                      </a:r>
                      <a:endParaRPr sz="1500" u="none" strike="noStrike" cap="none">
                        <a:solidFill>
                          <a:srgbClr val="FFB718"/>
                        </a:solidFill>
                      </a:endParaRPr>
                    </a:p>
                  </a:txBody>
                  <a:tcPr marL="91450" marR="91450" marT="45725" marB="45725">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500" u="none" strike="noStrike" cap="none">
                          <a:solidFill>
                            <a:srgbClr val="FFB718"/>
                          </a:solidFill>
                          <a:latin typeface="Calibri"/>
                          <a:ea typeface="Calibri"/>
                          <a:cs typeface="Calibri"/>
                          <a:sym typeface="Calibri"/>
                        </a:rPr>
                        <a:t>0%</a:t>
                      </a:r>
                      <a:endParaRPr sz="1500" u="none" strike="noStrike" cap="none">
                        <a:solidFill>
                          <a:srgbClr val="FFB718"/>
                        </a:solidFill>
                      </a:endParaRPr>
                    </a:p>
                  </a:txBody>
                  <a:tcPr marL="91450" marR="91450" marT="45725" marB="45725">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500" u="none" strike="noStrike" cap="none">
                          <a:solidFill>
                            <a:srgbClr val="FFB718"/>
                          </a:solidFill>
                          <a:latin typeface="Calibri"/>
                          <a:ea typeface="Calibri"/>
                          <a:cs typeface="Calibri"/>
                          <a:sym typeface="Calibri"/>
                        </a:rPr>
                        <a:t>0.6%</a:t>
                      </a:r>
                      <a:endParaRPr sz="1500" u="none" strike="noStrike" cap="none">
                        <a:solidFill>
                          <a:srgbClr val="FFB718"/>
                        </a:solidFill>
                      </a:endParaRPr>
                    </a:p>
                  </a:txBody>
                  <a:tcPr marL="91450" marR="91450" marT="45725" marB="45725">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500" u="none" strike="noStrike" cap="none">
                          <a:solidFill>
                            <a:srgbClr val="FFB718"/>
                          </a:solidFill>
                          <a:latin typeface="Calibri"/>
                          <a:ea typeface="Calibri"/>
                          <a:cs typeface="Calibri"/>
                          <a:sym typeface="Calibri"/>
                        </a:rPr>
                        <a:t>1.2%</a:t>
                      </a:r>
                      <a:endParaRPr sz="1500" u="none" strike="noStrike" cap="none">
                        <a:solidFill>
                          <a:srgbClr val="FFB718"/>
                        </a:solidFill>
                      </a:endParaRPr>
                    </a:p>
                  </a:txBody>
                  <a:tcPr marL="91450" marR="91450" marT="45725" marB="45725">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500" u="none" strike="noStrike" cap="none">
                          <a:solidFill>
                            <a:srgbClr val="FFB718"/>
                          </a:solidFill>
                          <a:latin typeface="Calibri"/>
                          <a:ea typeface="Calibri"/>
                          <a:cs typeface="Calibri"/>
                          <a:sym typeface="Calibri"/>
                        </a:rPr>
                        <a:t>1.8%</a:t>
                      </a:r>
                      <a:endParaRPr sz="1500" u="none" strike="noStrike" cap="none">
                        <a:solidFill>
                          <a:srgbClr val="FFB718"/>
                        </a:solidFill>
                      </a:endParaRPr>
                    </a:p>
                  </a:txBody>
                  <a:tcPr marL="91450" marR="91450" marT="45725" marB="45725">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500" u="none" strike="noStrike" cap="none">
                          <a:solidFill>
                            <a:srgbClr val="FFB718"/>
                          </a:solidFill>
                          <a:latin typeface="Calibri"/>
                          <a:ea typeface="Calibri"/>
                          <a:cs typeface="Calibri"/>
                          <a:sym typeface="Calibri"/>
                        </a:rPr>
                        <a:t>2.4%</a:t>
                      </a:r>
                      <a:endParaRPr sz="1500" u="none" strike="noStrike" cap="none">
                        <a:solidFill>
                          <a:srgbClr val="FFB718"/>
                        </a:solidFill>
                      </a:endParaRPr>
                    </a:p>
                  </a:txBody>
                  <a:tcPr marL="91450" marR="91450" marT="45725" marB="45725">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500" u="none" strike="noStrike" cap="none">
                          <a:solidFill>
                            <a:srgbClr val="FFB718"/>
                          </a:solidFill>
                          <a:latin typeface="Calibri"/>
                          <a:ea typeface="Calibri"/>
                          <a:cs typeface="Calibri"/>
                          <a:sym typeface="Calibri"/>
                        </a:rPr>
                        <a:t>3%</a:t>
                      </a:r>
                      <a:endParaRPr sz="1500" u="none" strike="noStrike" cap="none">
                        <a:solidFill>
                          <a:srgbClr val="FFB718"/>
                        </a:solidFill>
                      </a:endParaRPr>
                    </a:p>
                  </a:txBody>
                  <a:tcPr marL="91450" marR="91450" marT="45725" marB="45725">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rgbClr val="002060"/>
                    </a:solidFill>
                  </a:tcPr>
                </a:tc>
                <a:extLst>
                  <a:ext uri="{0D108BD9-81ED-4DB2-BD59-A6C34878D82A}">
                    <a16:rowId xmlns:a16="http://schemas.microsoft.com/office/drawing/2014/main" val="10000"/>
                  </a:ext>
                </a:extLst>
              </a:tr>
              <a:tr h="241750">
                <a:tc>
                  <a:txBody>
                    <a:bodyPr/>
                    <a:lstStyle/>
                    <a:p>
                      <a:pPr marL="0" marR="0" lvl="0" indent="0" algn="ctr" rtl="0">
                        <a:lnSpc>
                          <a:spcPct val="100000"/>
                        </a:lnSpc>
                        <a:spcBef>
                          <a:spcPts val="0"/>
                        </a:spcBef>
                        <a:spcAft>
                          <a:spcPts val="0"/>
                        </a:spcAft>
                        <a:buClr>
                          <a:srgbClr val="000000"/>
                        </a:buClr>
                        <a:buSzPts val="1050"/>
                        <a:buFont typeface="Arial"/>
                        <a:buNone/>
                      </a:pPr>
                      <a:r>
                        <a:rPr lang="en-US" sz="1500" u="none" strike="noStrike" cap="none">
                          <a:solidFill>
                            <a:srgbClr val="101D49"/>
                          </a:solidFill>
                          <a:latin typeface="Calibri"/>
                          <a:ea typeface="Calibri"/>
                          <a:cs typeface="Calibri"/>
                          <a:sym typeface="Calibri"/>
                        </a:rPr>
                        <a:t>Pts.</a:t>
                      </a:r>
                      <a:endParaRPr sz="1500" u="none" strike="noStrike" cap="none"/>
                    </a:p>
                  </a:txBody>
                  <a:tcPr marL="91450" marR="91450" marT="45725" marB="45725">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500" u="none" strike="noStrike" cap="none">
                          <a:solidFill>
                            <a:srgbClr val="101D49"/>
                          </a:solidFill>
                          <a:latin typeface="Calibri"/>
                          <a:ea typeface="Calibri"/>
                          <a:cs typeface="Calibri"/>
                          <a:sym typeface="Calibri"/>
                        </a:rPr>
                        <a:t>-1</a:t>
                      </a:r>
                      <a:endParaRPr sz="1500" u="none" strike="noStrike" cap="none"/>
                    </a:p>
                  </a:txBody>
                  <a:tcPr marL="91450" marR="91450" marT="45725" marB="45725">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500" u="none" strike="noStrike" cap="none">
                          <a:solidFill>
                            <a:srgbClr val="101D49"/>
                          </a:solidFill>
                          <a:latin typeface="Calibri"/>
                          <a:ea typeface="Calibri"/>
                          <a:cs typeface="Calibri"/>
                          <a:sym typeface="Calibri"/>
                        </a:rPr>
                        <a:t>1</a:t>
                      </a:r>
                      <a:endParaRPr sz="1500" u="none" strike="noStrike" cap="none"/>
                    </a:p>
                  </a:txBody>
                  <a:tcPr marL="91450" marR="91450" marT="45725" marB="45725">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500" u="none" strike="noStrike" cap="none">
                          <a:solidFill>
                            <a:srgbClr val="101D49"/>
                          </a:solidFill>
                          <a:latin typeface="Calibri"/>
                          <a:ea typeface="Calibri"/>
                          <a:cs typeface="Calibri"/>
                          <a:sym typeface="Calibri"/>
                        </a:rPr>
                        <a:t>2</a:t>
                      </a:r>
                      <a:endParaRPr sz="1500" u="none" strike="noStrike" cap="none"/>
                    </a:p>
                  </a:txBody>
                  <a:tcPr marL="91450" marR="91450" marT="45725" marB="45725">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500" u="none" strike="noStrike" cap="none">
                          <a:solidFill>
                            <a:srgbClr val="101D49"/>
                          </a:solidFill>
                          <a:latin typeface="Calibri"/>
                          <a:ea typeface="Calibri"/>
                          <a:cs typeface="Calibri"/>
                          <a:sym typeface="Calibri"/>
                        </a:rPr>
                        <a:t>3</a:t>
                      </a:r>
                      <a:endParaRPr sz="1500" u="none" strike="noStrike" cap="none"/>
                    </a:p>
                  </a:txBody>
                  <a:tcPr marL="91450" marR="91450" marT="45725" marB="45725">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500" u="none" strike="noStrike" cap="none">
                          <a:solidFill>
                            <a:srgbClr val="101D49"/>
                          </a:solidFill>
                          <a:latin typeface="Calibri"/>
                          <a:ea typeface="Calibri"/>
                          <a:cs typeface="Calibri"/>
                          <a:sym typeface="Calibri"/>
                        </a:rPr>
                        <a:t>4</a:t>
                      </a:r>
                      <a:endParaRPr sz="1500" u="none" strike="noStrike" cap="none"/>
                    </a:p>
                  </a:txBody>
                  <a:tcPr marL="91450" marR="91450" marT="45725" marB="45725">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500" u="none" strike="noStrike" cap="none">
                          <a:solidFill>
                            <a:srgbClr val="101D49"/>
                          </a:solidFill>
                          <a:latin typeface="Calibri"/>
                          <a:ea typeface="Calibri"/>
                          <a:cs typeface="Calibri"/>
                          <a:sym typeface="Calibri"/>
                        </a:rPr>
                        <a:t>5</a:t>
                      </a:r>
                      <a:endParaRPr sz="1500" u="none" strike="noStrike" cap="none"/>
                    </a:p>
                  </a:txBody>
                  <a:tcPr marL="91450" marR="91450" marT="45725" marB="45725">
                    <a:lnL w="12700" cap="flat" cmpd="sng">
                      <a:solidFill>
                        <a:srgbClr val="EDEDED"/>
                      </a:solidFill>
                      <a:prstDash val="solid"/>
                      <a:round/>
                      <a:headEnd type="none" w="sm" len="sm"/>
                      <a:tailEnd type="none" w="sm" len="sm"/>
                    </a:lnL>
                    <a:lnR w="12700" cap="flat" cmpd="sng">
                      <a:solidFill>
                        <a:srgbClr val="EDEDED"/>
                      </a:solidFill>
                      <a:prstDash val="solid"/>
                      <a:round/>
                      <a:headEnd type="none" w="sm" len="sm"/>
                      <a:tailEnd type="none" w="sm" len="sm"/>
                    </a:lnR>
                    <a:lnT w="12700" cap="flat" cmpd="sng">
                      <a:solidFill>
                        <a:srgbClr val="EDEDED"/>
                      </a:solidFill>
                      <a:prstDash val="solid"/>
                      <a:round/>
                      <a:headEnd type="none" w="sm" len="sm"/>
                      <a:tailEnd type="none" w="sm" len="sm"/>
                    </a:lnT>
                    <a:lnB w="12700" cap="flat" cmpd="sng">
                      <a:solidFill>
                        <a:srgbClr val="EDEDED"/>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bl>
          </a:graphicData>
        </a:graphic>
      </p:graphicFrame>
      <p:sp>
        <p:nvSpPr>
          <p:cNvPr id="416" name="Google Shape;416;p31"/>
          <p:cNvSpPr txBox="1">
            <a:spLocks noGrp="1"/>
          </p:cNvSpPr>
          <p:nvPr>
            <p:ph type="title"/>
          </p:nvPr>
        </p:nvSpPr>
        <p:spPr>
          <a:xfrm>
            <a:off x="1214450" y="685800"/>
            <a:ext cx="9936000" cy="11271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Indiana Veteran Owned Small Business</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32"/>
          <p:cNvSpPr txBox="1">
            <a:spLocks noGrp="1"/>
          </p:cNvSpPr>
          <p:nvPr>
            <p:ph type="title"/>
          </p:nvPr>
        </p:nvSpPr>
        <p:spPr>
          <a:xfrm>
            <a:off x="1371600" y="770437"/>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IDOA Subcontractor Scoring</a:t>
            </a:r>
            <a:endParaRPr/>
          </a:p>
        </p:txBody>
      </p:sp>
      <p:sp>
        <p:nvSpPr>
          <p:cNvPr id="423" name="Google Shape;423;p32"/>
          <p:cNvSpPr txBox="1">
            <a:spLocks noGrp="1"/>
          </p:cNvSpPr>
          <p:nvPr>
            <p:ph type="body" idx="1"/>
          </p:nvPr>
        </p:nvSpPr>
        <p:spPr>
          <a:xfrm>
            <a:off x="1295425" y="1956155"/>
            <a:ext cx="9601200" cy="517500"/>
          </a:xfrm>
          <a:prstGeom prst="rect">
            <a:avLst/>
          </a:prstGeom>
          <a:noFill/>
          <a:ln>
            <a:noFill/>
          </a:ln>
        </p:spPr>
        <p:txBody>
          <a:bodyPr spcFirstLastPara="1" wrap="square" lIns="91425" tIns="45700" rIns="91425" bIns="45700" anchor="t" anchorCtr="0">
            <a:noAutofit/>
          </a:bodyPr>
          <a:lstStyle/>
          <a:p>
            <a:pPr marL="0" lvl="0" indent="0" algn="ctr" rtl="0">
              <a:lnSpc>
                <a:spcPct val="74000"/>
              </a:lnSpc>
              <a:spcBef>
                <a:spcPts val="0"/>
              </a:spcBef>
              <a:spcAft>
                <a:spcPts val="0"/>
              </a:spcAft>
              <a:buClr>
                <a:schemeClr val="dk1"/>
              </a:buClr>
              <a:buSzPts val="1100"/>
              <a:buNone/>
            </a:pPr>
            <a:r>
              <a:rPr lang="en-US" b="1">
                <a:solidFill>
                  <a:srgbClr val="101D49"/>
                </a:solidFill>
              </a:rPr>
              <a:t>RFP MBE/WBE/IVOSB Scoring Example</a:t>
            </a:r>
            <a:endParaRPr>
              <a:solidFill>
                <a:srgbClr val="101D49"/>
              </a:solidFill>
            </a:endParaRPr>
          </a:p>
          <a:p>
            <a:pPr marL="384038" lvl="0" indent="-257038" algn="l" rtl="0">
              <a:lnSpc>
                <a:spcPct val="74000"/>
              </a:lnSpc>
              <a:spcBef>
                <a:spcPts val="1200"/>
              </a:spcBef>
              <a:spcAft>
                <a:spcPts val="0"/>
              </a:spcAft>
              <a:buClr>
                <a:schemeClr val="dk2"/>
              </a:buClr>
              <a:buSzPts val="1100"/>
              <a:buNone/>
            </a:pPr>
            <a:endParaRPr sz="1100"/>
          </a:p>
        </p:txBody>
      </p:sp>
      <p:graphicFrame>
        <p:nvGraphicFramePr>
          <p:cNvPr id="424" name="Google Shape;424;p32"/>
          <p:cNvGraphicFramePr/>
          <p:nvPr/>
        </p:nvGraphicFramePr>
        <p:xfrm>
          <a:off x="1270693" y="2473509"/>
          <a:ext cx="9650600" cy="2633800"/>
        </p:xfrm>
        <a:graphic>
          <a:graphicData uri="http://schemas.openxmlformats.org/drawingml/2006/table">
            <a:tbl>
              <a:tblPr firstRow="1" bandRow="1">
                <a:noFill/>
                <a:tableStyleId>{5AE91454-4D80-4469-A797-DB0B19C80BBF}</a:tableStyleId>
              </a:tblPr>
              <a:tblGrid>
                <a:gridCol w="1206325">
                  <a:extLst>
                    <a:ext uri="{9D8B030D-6E8A-4147-A177-3AD203B41FA5}">
                      <a16:colId xmlns:a16="http://schemas.microsoft.com/office/drawing/2014/main" val="20000"/>
                    </a:ext>
                  </a:extLst>
                </a:gridCol>
                <a:gridCol w="1206325">
                  <a:extLst>
                    <a:ext uri="{9D8B030D-6E8A-4147-A177-3AD203B41FA5}">
                      <a16:colId xmlns:a16="http://schemas.microsoft.com/office/drawing/2014/main" val="20001"/>
                    </a:ext>
                  </a:extLst>
                </a:gridCol>
                <a:gridCol w="1206325">
                  <a:extLst>
                    <a:ext uri="{9D8B030D-6E8A-4147-A177-3AD203B41FA5}">
                      <a16:colId xmlns:a16="http://schemas.microsoft.com/office/drawing/2014/main" val="20002"/>
                    </a:ext>
                  </a:extLst>
                </a:gridCol>
                <a:gridCol w="1206325">
                  <a:extLst>
                    <a:ext uri="{9D8B030D-6E8A-4147-A177-3AD203B41FA5}">
                      <a16:colId xmlns:a16="http://schemas.microsoft.com/office/drawing/2014/main" val="20003"/>
                    </a:ext>
                  </a:extLst>
                </a:gridCol>
                <a:gridCol w="1206325">
                  <a:extLst>
                    <a:ext uri="{9D8B030D-6E8A-4147-A177-3AD203B41FA5}">
                      <a16:colId xmlns:a16="http://schemas.microsoft.com/office/drawing/2014/main" val="20004"/>
                    </a:ext>
                  </a:extLst>
                </a:gridCol>
                <a:gridCol w="1206325">
                  <a:extLst>
                    <a:ext uri="{9D8B030D-6E8A-4147-A177-3AD203B41FA5}">
                      <a16:colId xmlns:a16="http://schemas.microsoft.com/office/drawing/2014/main" val="20005"/>
                    </a:ext>
                  </a:extLst>
                </a:gridCol>
                <a:gridCol w="1206325">
                  <a:extLst>
                    <a:ext uri="{9D8B030D-6E8A-4147-A177-3AD203B41FA5}">
                      <a16:colId xmlns:a16="http://schemas.microsoft.com/office/drawing/2014/main" val="20006"/>
                    </a:ext>
                  </a:extLst>
                </a:gridCol>
                <a:gridCol w="1206325">
                  <a:extLst>
                    <a:ext uri="{9D8B030D-6E8A-4147-A177-3AD203B41FA5}">
                      <a16:colId xmlns:a16="http://schemas.microsoft.com/office/drawing/2014/main" val="20007"/>
                    </a:ext>
                  </a:extLst>
                </a:gridCol>
              </a:tblGrid>
              <a:tr h="426625">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lt1"/>
                          </a:solidFill>
                          <a:latin typeface="Calibri"/>
                          <a:ea typeface="Calibri"/>
                          <a:cs typeface="Calibri"/>
                          <a:sym typeface="Calibri"/>
                        </a:rPr>
                        <a:t>Bidder</a:t>
                      </a:r>
                      <a:endParaRPr sz="1400" u="none" strike="noStrike" cap="none"/>
                    </a:p>
                  </a:txBody>
                  <a:tcPr marL="91450" marR="91450" marT="45725" marB="45725" anchor="ctr">
                    <a:solidFill>
                      <a:srgbClr val="002060"/>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lt1"/>
                          </a:solidFill>
                          <a:latin typeface="Calibri"/>
                          <a:ea typeface="Calibri"/>
                          <a:cs typeface="Calibri"/>
                          <a:sym typeface="Calibri"/>
                        </a:rPr>
                        <a:t>MBE %</a:t>
                      </a:r>
                      <a:endParaRPr sz="1400" u="none" strike="noStrike" cap="none"/>
                    </a:p>
                  </a:txBody>
                  <a:tcPr marL="91450" marR="91450" marT="45725" marB="45725" anchor="ctr">
                    <a:solidFill>
                      <a:srgbClr val="002060"/>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lt1"/>
                          </a:solidFill>
                          <a:latin typeface="Calibri"/>
                          <a:ea typeface="Calibri"/>
                          <a:cs typeface="Calibri"/>
                          <a:sym typeface="Calibri"/>
                        </a:rPr>
                        <a:t>Pts.</a:t>
                      </a:r>
                      <a:endParaRPr sz="1400" u="none" strike="noStrike" cap="none"/>
                    </a:p>
                  </a:txBody>
                  <a:tcPr marL="91450" marR="91450" marT="45725" marB="45725" anchor="ctr">
                    <a:solidFill>
                      <a:srgbClr val="002060"/>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lt1"/>
                          </a:solidFill>
                          <a:latin typeface="Calibri"/>
                          <a:ea typeface="Calibri"/>
                          <a:cs typeface="Calibri"/>
                          <a:sym typeface="Calibri"/>
                        </a:rPr>
                        <a:t>WBE %</a:t>
                      </a:r>
                      <a:endParaRPr sz="1400" u="none" strike="noStrike" cap="none"/>
                    </a:p>
                  </a:txBody>
                  <a:tcPr marL="91450" marR="91450" marT="45725" marB="45725" anchor="ctr">
                    <a:solidFill>
                      <a:srgbClr val="002060"/>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lt1"/>
                          </a:solidFill>
                          <a:latin typeface="Calibri"/>
                          <a:ea typeface="Calibri"/>
                          <a:cs typeface="Calibri"/>
                          <a:sym typeface="Calibri"/>
                        </a:rPr>
                        <a:t>Pts.</a:t>
                      </a:r>
                      <a:endParaRPr sz="1400" u="none" strike="noStrike" cap="none"/>
                    </a:p>
                  </a:txBody>
                  <a:tcPr marL="91450" marR="91450" marT="45725" marB="45725" anchor="ctr">
                    <a:solidFill>
                      <a:srgbClr val="002060"/>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lt1"/>
                          </a:solidFill>
                          <a:latin typeface="Calibri"/>
                          <a:ea typeface="Calibri"/>
                          <a:cs typeface="Calibri"/>
                          <a:sym typeface="Calibri"/>
                        </a:rPr>
                        <a:t>IVOSB %</a:t>
                      </a:r>
                      <a:endParaRPr sz="1400" u="none" strike="noStrike" cap="none"/>
                    </a:p>
                  </a:txBody>
                  <a:tcPr marL="91450" marR="91450" marT="45725" marB="45725" anchor="ctr">
                    <a:solidFill>
                      <a:srgbClr val="002060"/>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lt1"/>
                          </a:solidFill>
                          <a:latin typeface="Calibri"/>
                          <a:ea typeface="Calibri"/>
                          <a:cs typeface="Calibri"/>
                          <a:sym typeface="Calibri"/>
                        </a:rPr>
                        <a:t>Pts.</a:t>
                      </a:r>
                      <a:endParaRPr sz="1400" u="none" strike="noStrike" cap="none"/>
                    </a:p>
                  </a:txBody>
                  <a:tcPr marL="91450" marR="91450" marT="45725" marB="45725" anchor="ctr">
                    <a:solidFill>
                      <a:srgbClr val="002060"/>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a:solidFill>
                            <a:schemeClr val="lt1"/>
                          </a:solidFill>
                          <a:latin typeface="Calibri"/>
                          <a:ea typeface="Calibri"/>
                          <a:cs typeface="Calibri"/>
                          <a:sym typeface="Calibri"/>
                        </a:rPr>
                        <a:t>Total Pts.</a:t>
                      </a:r>
                      <a:endParaRPr sz="1400" u="none" strike="noStrike" cap="none"/>
                    </a:p>
                  </a:txBody>
                  <a:tcPr marL="91450" marR="91450" marT="45725" marB="45725" anchor="ctr">
                    <a:solidFill>
                      <a:srgbClr val="002060"/>
                    </a:solidFill>
                  </a:tcPr>
                </a:tc>
                <a:extLst>
                  <a:ext uri="{0D108BD9-81ED-4DB2-BD59-A6C34878D82A}">
                    <a16:rowId xmlns:a16="http://schemas.microsoft.com/office/drawing/2014/main" val="10000"/>
                  </a:ext>
                </a:extLst>
              </a:tr>
              <a:tr h="426625">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Bidder 1</a:t>
                      </a:r>
                      <a:endParaRPr sz="1400" u="none" strike="noStrike" cap="none"/>
                    </a:p>
                  </a:txBody>
                  <a:tcPr marL="91450" marR="91450" marT="45725" marB="45725"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12.0%</a:t>
                      </a:r>
                      <a:endParaRPr sz="1400" u="none" strike="noStrike" cap="none"/>
                    </a:p>
                  </a:txBody>
                  <a:tcPr marL="91450" marR="91450" marT="45725" marB="45725"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5.0</a:t>
                      </a:r>
                      <a:endParaRPr sz="1400" u="none" strike="noStrike" cap="none"/>
                    </a:p>
                  </a:txBody>
                  <a:tcPr marL="91450" marR="91450" marT="45725" marB="45725"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10.0%</a:t>
                      </a:r>
                      <a:endParaRPr sz="1400" u="none" strike="noStrike" cap="none"/>
                    </a:p>
                  </a:txBody>
                  <a:tcPr marL="91450" marR="91450" marT="45725" marB="45725"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6.0</a:t>
                      </a:r>
                      <a:endParaRPr sz="1400" u="none" strike="noStrike" cap="none"/>
                    </a:p>
                  </a:txBody>
                  <a:tcPr marL="91450" marR="91450" marT="45725" marB="45725"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0" u="none" strike="noStrike" cap="none">
                          <a:solidFill>
                            <a:schemeClr val="dk1"/>
                          </a:solidFill>
                          <a:latin typeface="Calibri"/>
                          <a:ea typeface="Calibri"/>
                          <a:cs typeface="Calibri"/>
                          <a:sym typeface="Calibri"/>
                        </a:rPr>
                        <a:t>3.5%</a:t>
                      </a:r>
                      <a:endParaRPr sz="1800" b="0" i="0" u="none" strike="noStrike" cap="none">
                        <a:solidFill>
                          <a:schemeClr val="dk1"/>
                        </a:solidFill>
                        <a:latin typeface="Calibri"/>
                        <a:ea typeface="Calibri"/>
                        <a:cs typeface="Calibri"/>
                        <a:sym typeface="Calibri"/>
                      </a:endParaRPr>
                    </a:p>
                  </a:txBody>
                  <a:tcPr marL="9525" marR="9525" marT="9525" marB="0"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0" u="none" strike="noStrike" cap="none">
                          <a:solidFill>
                            <a:schemeClr val="dk1"/>
                          </a:solidFill>
                          <a:latin typeface="Calibri"/>
                          <a:ea typeface="Calibri"/>
                          <a:cs typeface="Calibri"/>
                          <a:sym typeface="Calibri"/>
                        </a:rPr>
                        <a:t>6.0</a:t>
                      </a:r>
                      <a:endParaRPr sz="1800" b="0" i="0" u="none" strike="noStrike" cap="none">
                        <a:solidFill>
                          <a:schemeClr val="dk1"/>
                        </a:solidFill>
                        <a:latin typeface="Calibri"/>
                        <a:ea typeface="Calibri"/>
                        <a:cs typeface="Calibri"/>
                        <a:sym typeface="Calibri"/>
                      </a:endParaRPr>
                    </a:p>
                  </a:txBody>
                  <a:tcPr marL="9525" marR="9525" marT="9525" marB="0"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0" u="none" strike="noStrike" cap="none">
                          <a:solidFill>
                            <a:schemeClr val="dk1"/>
                          </a:solidFill>
                          <a:latin typeface="Calibri"/>
                          <a:ea typeface="Calibri"/>
                          <a:cs typeface="Calibri"/>
                          <a:sym typeface="Calibri"/>
                        </a:rPr>
                        <a:t>17.00</a:t>
                      </a:r>
                      <a:endParaRPr sz="1800" b="0" i="0" u="none" strike="noStrike" cap="none">
                        <a:solidFill>
                          <a:schemeClr val="dk1"/>
                        </a:solidFill>
                        <a:latin typeface="Calibri"/>
                        <a:ea typeface="Calibri"/>
                        <a:cs typeface="Calibri"/>
                        <a:sym typeface="Calibri"/>
                      </a:endParaRPr>
                    </a:p>
                  </a:txBody>
                  <a:tcPr marL="9525" marR="9525" marT="9525" marB="0" anchor="ctr">
                    <a:solidFill>
                      <a:srgbClr val="002060">
                        <a:alpha val="25000"/>
                      </a:srgbClr>
                    </a:solidFill>
                  </a:tcPr>
                </a:tc>
                <a:extLst>
                  <a:ext uri="{0D108BD9-81ED-4DB2-BD59-A6C34878D82A}">
                    <a16:rowId xmlns:a16="http://schemas.microsoft.com/office/drawing/2014/main" val="10001"/>
                  </a:ext>
                </a:extLst>
              </a:tr>
              <a:tr h="426625">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Bidder 2</a:t>
                      </a:r>
                      <a:endParaRPr sz="1400" u="none" strike="noStrike" cap="none"/>
                    </a:p>
                  </a:txBody>
                  <a:tcPr marL="91450" marR="91450" marT="45725" marB="45725" anchor="ctr">
                    <a:solidFill>
                      <a:srgbClr val="002060">
                        <a:alpha val="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6.0%</a:t>
                      </a:r>
                      <a:endParaRPr sz="1400" u="none" strike="noStrike" cap="none"/>
                    </a:p>
                  </a:txBody>
                  <a:tcPr marL="91450" marR="91450" marT="45725" marB="45725" anchor="ctr">
                    <a:solidFill>
                      <a:srgbClr val="002060">
                        <a:alpha val="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3.75</a:t>
                      </a:r>
                      <a:endParaRPr sz="1400" u="none" strike="noStrike" cap="none"/>
                    </a:p>
                  </a:txBody>
                  <a:tcPr marL="91450" marR="91450" marT="45725" marB="45725" anchor="ctr">
                    <a:solidFill>
                      <a:srgbClr val="002060">
                        <a:alpha val="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4.0%</a:t>
                      </a:r>
                      <a:endParaRPr sz="1400" u="none" strike="noStrike" cap="none"/>
                    </a:p>
                  </a:txBody>
                  <a:tcPr marL="91450" marR="91450" marT="45725" marB="45725" anchor="ctr">
                    <a:solidFill>
                      <a:srgbClr val="002060">
                        <a:alpha val="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2.5</a:t>
                      </a:r>
                      <a:endParaRPr sz="1400" u="none" strike="noStrike" cap="none"/>
                    </a:p>
                  </a:txBody>
                  <a:tcPr marL="91450" marR="91450" marT="45725" marB="45725" anchor="ctr">
                    <a:solidFill>
                      <a:srgbClr val="002060">
                        <a:alpha val="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0" u="none" strike="noStrike" cap="none">
                          <a:solidFill>
                            <a:schemeClr val="dk1"/>
                          </a:solidFill>
                          <a:latin typeface="Calibri"/>
                          <a:ea typeface="Calibri"/>
                          <a:cs typeface="Calibri"/>
                          <a:sym typeface="Calibri"/>
                        </a:rPr>
                        <a:t>1.8%</a:t>
                      </a:r>
                      <a:endParaRPr sz="1800" b="0" i="0" u="none" strike="noStrike" cap="none">
                        <a:solidFill>
                          <a:schemeClr val="dk1"/>
                        </a:solidFill>
                        <a:latin typeface="Calibri"/>
                        <a:ea typeface="Calibri"/>
                        <a:cs typeface="Calibri"/>
                        <a:sym typeface="Calibri"/>
                      </a:endParaRPr>
                    </a:p>
                  </a:txBody>
                  <a:tcPr marL="9525" marR="9525" marT="9525" marB="0" anchor="ctr">
                    <a:solidFill>
                      <a:srgbClr val="002060">
                        <a:alpha val="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0" u="none" strike="noStrike" cap="none">
                          <a:solidFill>
                            <a:schemeClr val="dk1"/>
                          </a:solidFill>
                          <a:latin typeface="Calibri"/>
                          <a:ea typeface="Calibri"/>
                          <a:cs typeface="Calibri"/>
                          <a:sym typeface="Calibri"/>
                        </a:rPr>
                        <a:t>3.0</a:t>
                      </a:r>
                      <a:endParaRPr sz="1800" b="0" i="0" u="none" strike="noStrike" cap="none">
                        <a:solidFill>
                          <a:schemeClr val="dk1"/>
                        </a:solidFill>
                        <a:latin typeface="Calibri"/>
                        <a:ea typeface="Calibri"/>
                        <a:cs typeface="Calibri"/>
                        <a:sym typeface="Calibri"/>
                      </a:endParaRPr>
                    </a:p>
                  </a:txBody>
                  <a:tcPr marL="9525" marR="9525" marT="9525" marB="0" anchor="ctr">
                    <a:solidFill>
                      <a:srgbClr val="002060">
                        <a:alpha val="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0" u="none" strike="noStrike" cap="none">
                          <a:solidFill>
                            <a:schemeClr val="dk1"/>
                          </a:solidFill>
                          <a:latin typeface="Calibri"/>
                          <a:ea typeface="Calibri"/>
                          <a:cs typeface="Calibri"/>
                          <a:sym typeface="Calibri"/>
                        </a:rPr>
                        <a:t>9.25</a:t>
                      </a:r>
                      <a:endParaRPr sz="1800" b="0" i="0" u="none" strike="noStrike" cap="none">
                        <a:solidFill>
                          <a:schemeClr val="dk1"/>
                        </a:solidFill>
                        <a:latin typeface="Calibri"/>
                        <a:ea typeface="Calibri"/>
                        <a:cs typeface="Calibri"/>
                        <a:sym typeface="Calibri"/>
                      </a:endParaRPr>
                    </a:p>
                  </a:txBody>
                  <a:tcPr marL="9525" marR="9525" marT="9525" marB="0" anchor="ctr">
                    <a:solidFill>
                      <a:srgbClr val="002060">
                        <a:alpha val="5000"/>
                      </a:srgbClr>
                    </a:solidFill>
                  </a:tcPr>
                </a:tc>
                <a:extLst>
                  <a:ext uri="{0D108BD9-81ED-4DB2-BD59-A6C34878D82A}">
                    <a16:rowId xmlns:a16="http://schemas.microsoft.com/office/drawing/2014/main" val="10002"/>
                  </a:ext>
                </a:extLst>
              </a:tr>
              <a:tr h="500675">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Bidder 3</a:t>
                      </a:r>
                      <a:endParaRPr sz="1400" u="none" strike="noStrike" cap="none"/>
                    </a:p>
                  </a:txBody>
                  <a:tcPr marL="91450" marR="91450" marT="45725" marB="45725"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8.0%</a:t>
                      </a:r>
                      <a:endParaRPr sz="1400" u="none" strike="noStrike" cap="none"/>
                    </a:p>
                  </a:txBody>
                  <a:tcPr marL="91450" marR="91450" marT="45725" marB="45725"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5.0</a:t>
                      </a:r>
                      <a:endParaRPr sz="1400" u="none" strike="noStrike" cap="none"/>
                    </a:p>
                  </a:txBody>
                  <a:tcPr marL="91450" marR="91450" marT="45725" marB="45725"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8.0%</a:t>
                      </a:r>
                      <a:endParaRPr sz="1400" u="none" strike="noStrike" cap="none"/>
                    </a:p>
                  </a:txBody>
                  <a:tcPr marL="91450" marR="91450" marT="45725" marB="45725"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5.0</a:t>
                      </a:r>
                      <a:endParaRPr sz="1400" u="none" strike="noStrike" cap="none"/>
                    </a:p>
                  </a:txBody>
                  <a:tcPr marL="91450" marR="91450" marT="45725" marB="45725"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0" u="none" strike="noStrike" cap="none">
                          <a:solidFill>
                            <a:schemeClr val="dk1"/>
                          </a:solidFill>
                          <a:latin typeface="Calibri"/>
                          <a:ea typeface="Calibri"/>
                          <a:cs typeface="Calibri"/>
                          <a:sym typeface="Calibri"/>
                        </a:rPr>
                        <a:t>3.0%</a:t>
                      </a:r>
                      <a:endParaRPr sz="1800" b="0" i="0" u="none" strike="noStrike" cap="none">
                        <a:solidFill>
                          <a:schemeClr val="dk1"/>
                        </a:solidFill>
                        <a:latin typeface="Calibri"/>
                        <a:ea typeface="Calibri"/>
                        <a:cs typeface="Calibri"/>
                        <a:sym typeface="Calibri"/>
                      </a:endParaRPr>
                    </a:p>
                  </a:txBody>
                  <a:tcPr marL="9525" marR="9525" marT="9525" marB="0"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0" u="none" strike="noStrike" cap="none">
                          <a:solidFill>
                            <a:schemeClr val="dk1"/>
                          </a:solidFill>
                          <a:latin typeface="Calibri"/>
                          <a:ea typeface="Calibri"/>
                          <a:cs typeface="Calibri"/>
                          <a:sym typeface="Calibri"/>
                        </a:rPr>
                        <a:t>5.0</a:t>
                      </a:r>
                      <a:endParaRPr sz="1800" b="0" i="0" u="none" strike="noStrike" cap="none">
                        <a:solidFill>
                          <a:schemeClr val="dk1"/>
                        </a:solidFill>
                        <a:latin typeface="Calibri"/>
                        <a:ea typeface="Calibri"/>
                        <a:cs typeface="Calibri"/>
                        <a:sym typeface="Calibri"/>
                      </a:endParaRPr>
                    </a:p>
                  </a:txBody>
                  <a:tcPr marL="9525" marR="9525" marT="9525" marB="0"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0" u="none" strike="noStrike" cap="none">
                          <a:solidFill>
                            <a:schemeClr val="dk1"/>
                          </a:solidFill>
                          <a:latin typeface="Calibri"/>
                          <a:ea typeface="Calibri"/>
                          <a:cs typeface="Calibri"/>
                          <a:sym typeface="Calibri"/>
                        </a:rPr>
                        <a:t>15.00</a:t>
                      </a:r>
                      <a:endParaRPr sz="1800" b="0" i="0" u="none" strike="noStrike" cap="none">
                        <a:solidFill>
                          <a:schemeClr val="dk1"/>
                        </a:solidFill>
                        <a:latin typeface="Calibri"/>
                        <a:ea typeface="Calibri"/>
                        <a:cs typeface="Calibri"/>
                        <a:sym typeface="Calibri"/>
                      </a:endParaRPr>
                    </a:p>
                  </a:txBody>
                  <a:tcPr marL="9525" marR="9525" marT="9525" marB="0" anchor="ctr">
                    <a:solidFill>
                      <a:srgbClr val="002060">
                        <a:alpha val="25000"/>
                      </a:srgbClr>
                    </a:solidFill>
                  </a:tcPr>
                </a:tc>
                <a:extLst>
                  <a:ext uri="{0D108BD9-81ED-4DB2-BD59-A6C34878D82A}">
                    <a16:rowId xmlns:a16="http://schemas.microsoft.com/office/drawing/2014/main" val="10003"/>
                  </a:ext>
                </a:extLst>
              </a:tr>
              <a:tr h="426625">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Bidder 4</a:t>
                      </a:r>
                      <a:endParaRPr sz="1400" u="none" strike="noStrike" cap="none"/>
                    </a:p>
                  </a:txBody>
                  <a:tcPr marL="91450" marR="91450" marT="45725" marB="45725" anchor="ctr">
                    <a:solidFill>
                      <a:srgbClr val="002060">
                        <a:alpha val="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16.0%</a:t>
                      </a:r>
                      <a:endParaRPr sz="1400" u="none" strike="noStrike" cap="none"/>
                    </a:p>
                  </a:txBody>
                  <a:tcPr marL="91450" marR="91450" marT="45725" marB="45725" anchor="ctr">
                    <a:solidFill>
                      <a:srgbClr val="002060">
                        <a:alpha val="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6.0</a:t>
                      </a:r>
                      <a:endParaRPr sz="1400" u="none" strike="noStrike" cap="none"/>
                    </a:p>
                  </a:txBody>
                  <a:tcPr marL="91450" marR="91450" marT="45725" marB="45725" anchor="ctr">
                    <a:solidFill>
                      <a:srgbClr val="002060">
                        <a:alpha val="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0.2%</a:t>
                      </a:r>
                      <a:endParaRPr sz="1400" u="none" strike="noStrike" cap="none"/>
                    </a:p>
                  </a:txBody>
                  <a:tcPr marL="91450" marR="91450" marT="45725" marB="45725" anchor="ctr">
                    <a:solidFill>
                      <a:srgbClr val="002060">
                        <a:alpha val="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0.0</a:t>
                      </a:r>
                      <a:endParaRPr sz="1400" u="none" strike="noStrike" cap="none"/>
                    </a:p>
                  </a:txBody>
                  <a:tcPr marL="91450" marR="91450" marT="45725" marB="45725" anchor="ctr">
                    <a:solidFill>
                      <a:srgbClr val="002060">
                        <a:alpha val="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0" u="none" strike="noStrike" cap="none">
                          <a:solidFill>
                            <a:schemeClr val="dk1"/>
                          </a:solidFill>
                          <a:latin typeface="Calibri"/>
                          <a:ea typeface="Calibri"/>
                          <a:cs typeface="Calibri"/>
                          <a:sym typeface="Calibri"/>
                        </a:rPr>
                        <a:t>0.6%</a:t>
                      </a:r>
                      <a:endParaRPr sz="1800" b="0" i="0" u="none" strike="noStrike" cap="none">
                        <a:solidFill>
                          <a:schemeClr val="dk1"/>
                        </a:solidFill>
                        <a:latin typeface="Calibri"/>
                        <a:ea typeface="Calibri"/>
                        <a:cs typeface="Calibri"/>
                        <a:sym typeface="Calibri"/>
                      </a:endParaRPr>
                    </a:p>
                  </a:txBody>
                  <a:tcPr marL="9525" marR="9525" marT="9525" marB="0" anchor="ctr">
                    <a:solidFill>
                      <a:srgbClr val="002060">
                        <a:alpha val="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0" u="none" strike="noStrike" cap="none">
                          <a:solidFill>
                            <a:schemeClr val="dk1"/>
                          </a:solidFill>
                          <a:latin typeface="Calibri"/>
                          <a:ea typeface="Calibri"/>
                          <a:cs typeface="Calibri"/>
                          <a:sym typeface="Calibri"/>
                        </a:rPr>
                        <a:t>1.0</a:t>
                      </a:r>
                      <a:endParaRPr sz="1800" b="0" i="0" u="none" strike="noStrike" cap="none">
                        <a:solidFill>
                          <a:schemeClr val="dk1"/>
                        </a:solidFill>
                        <a:latin typeface="Calibri"/>
                        <a:ea typeface="Calibri"/>
                        <a:cs typeface="Calibri"/>
                        <a:sym typeface="Calibri"/>
                      </a:endParaRPr>
                    </a:p>
                  </a:txBody>
                  <a:tcPr marL="9525" marR="9525" marT="9525" marB="0" anchor="ctr">
                    <a:solidFill>
                      <a:srgbClr val="002060">
                        <a:alpha val="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0" u="none" strike="noStrike" cap="none">
                          <a:solidFill>
                            <a:schemeClr val="dk1"/>
                          </a:solidFill>
                          <a:latin typeface="Calibri"/>
                          <a:ea typeface="Calibri"/>
                          <a:cs typeface="Calibri"/>
                          <a:sym typeface="Calibri"/>
                        </a:rPr>
                        <a:t>7.00</a:t>
                      </a:r>
                      <a:endParaRPr sz="1800" b="0" i="0" u="none" strike="noStrike" cap="none">
                        <a:solidFill>
                          <a:schemeClr val="dk1"/>
                        </a:solidFill>
                        <a:latin typeface="Calibri"/>
                        <a:ea typeface="Calibri"/>
                        <a:cs typeface="Calibri"/>
                        <a:sym typeface="Calibri"/>
                      </a:endParaRPr>
                    </a:p>
                  </a:txBody>
                  <a:tcPr marL="9525" marR="9525" marT="9525" marB="0" anchor="ctr">
                    <a:solidFill>
                      <a:srgbClr val="002060">
                        <a:alpha val="5000"/>
                      </a:srgbClr>
                    </a:solidFill>
                  </a:tcPr>
                </a:tc>
                <a:extLst>
                  <a:ext uri="{0D108BD9-81ED-4DB2-BD59-A6C34878D82A}">
                    <a16:rowId xmlns:a16="http://schemas.microsoft.com/office/drawing/2014/main" val="10004"/>
                  </a:ext>
                </a:extLst>
              </a:tr>
              <a:tr h="426625">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Bidder 5</a:t>
                      </a:r>
                      <a:endParaRPr sz="1400" u="none" strike="noStrike" cap="none"/>
                    </a:p>
                  </a:txBody>
                  <a:tcPr marL="91450" marR="91450" marT="45725" marB="45725"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0.0%</a:t>
                      </a:r>
                      <a:endParaRPr sz="1400" u="none" strike="noStrike" cap="none"/>
                    </a:p>
                  </a:txBody>
                  <a:tcPr marL="91450" marR="91450" marT="45725" marB="45725"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-1.0</a:t>
                      </a:r>
                      <a:endParaRPr sz="1400" u="none" strike="noStrike" cap="none"/>
                    </a:p>
                  </a:txBody>
                  <a:tcPr marL="91450" marR="91450" marT="45725" marB="45725"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0.0%</a:t>
                      </a:r>
                      <a:endParaRPr sz="1400" u="none" strike="noStrike" cap="none"/>
                    </a:p>
                  </a:txBody>
                  <a:tcPr marL="91450" marR="91450" marT="45725" marB="45725"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solidFill>
                            <a:schemeClr val="dk1"/>
                          </a:solidFill>
                          <a:latin typeface="Calibri"/>
                          <a:ea typeface="Calibri"/>
                          <a:cs typeface="Calibri"/>
                          <a:sym typeface="Calibri"/>
                        </a:rPr>
                        <a:t>-1.0</a:t>
                      </a:r>
                      <a:endParaRPr sz="1400" u="none" strike="noStrike" cap="none"/>
                    </a:p>
                  </a:txBody>
                  <a:tcPr marL="91450" marR="91450" marT="45725" marB="45725"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0" u="none" strike="noStrike" cap="none">
                          <a:solidFill>
                            <a:schemeClr val="dk1"/>
                          </a:solidFill>
                          <a:latin typeface="Calibri"/>
                          <a:ea typeface="Calibri"/>
                          <a:cs typeface="Calibri"/>
                          <a:sym typeface="Calibri"/>
                        </a:rPr>
                        <a:t>0.0%</a:t>
                      </a:r>
                      <a:endParaRPr sz="1800" b="0" i="0" u="none" strike="noStrike" cap="none">
                        <a:solidFill>
                          <a:schemeClr val="dk1"/>
                        </a:solidFill>
                        <a:latin typeface="Calibri"/>
                        <a:ea typeface="Calibri"/>
                        <a:cs typeface="Calibri"/>
                        <a:sym typeface="Calibri"/>
                      </a:endParaRPr>
                    </a:p>
                  </a:txBody>
                  <a:tcPr marL="9525" marR="9525" marT="9525" marB="0"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0" u="none" strike="noStrike" cap="none">
                          <a:solidFill>
                            <a:schemeClr val="dk1"/>
                          </a:solidFill>
                          <a:latin typeface="Calibri"/>
                          <a:ea typeface="Calibri"/>
                          <a:cs typeface="Calibri"/>
                          <a:sym typeface="Calibri"/>
                        </a:rPr>
                        <a:t>-1.0</a:t>
                      </a:r>
                      <a:endParaRPr sz="1800" b="0" i="0" u="none" strike="noStrike" cap="none">
                        <a:solidFill>
                          <a:schemeClr val="dk1"/>
                        </a:solidFill>
                        <a:latin typeface="Calibri"/>
                        <a:ea typeface="Calibri"/>
                        <a:cs typeface="Calibri"/>
                        <a:sym typeface="Calibri"/>
                      </a:endParaRPr>
                    </a:p>
                  </a:txBody>
                  <a:tcPr marL="9525" marR="9525" marT="9525" marB="0" anchor="ctr">
                    <a:solidFill>
                      <a:srgbClr val="002060">
                        <a:alpha val="25000"/>
                      </a:srgbClr>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b="0" u="none" strike="noStrike" cap="none">
                          <a:solidFill>
                            <a:schemeClr val="dk1"/>
                          </a:solidFill>
                          <a:latin typeface="Calibri"/>
                          <a:ea typeface="Calibri"/>
                          <a:cs typeface="Calibri"/>
                          <a:sym typeface="Calibri"/>
                        </a:rPr>
                        <a:t>-3.00</a:t>
                      </a:r>
                      <a:endParaRPr sz="1800" b="0" i="0" u="none" strike="noStrike" cap="none">
                        <a:solidFill>
                          <a:schemeClr val="dk1"/>
                        </a:solidFill>
                        <a:latin typeface="Calibri"/>
                        <a:ea typeface="Calibri"/>
                        <a:cs typeface="Calibri"/>
                        <a:sym typeface="Calibri"/>
                      </a:endParaRPr>
                    </a:p>
                  </a:txBody>
                  <a:tcPr marL="9525" marR="9525" marT="9525" marB="0" anchor="ctr">
                    <a:solidFill>
                      <a:srgbClr val="002060">
                        <a:alpha val="25000"/>
                      </a:srgbClr>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33"/>
          <p:cNvSpPr txBox="1">
            <a:spLocks noGrp="1"/>
          </p:cNvSpPr>
          <p:nvPr>
            <p:ph type="body" idx="2"/>
          </p:nvPr>
        </p:nvSpPr>
        <p:spPr>
          <a:xfrm>
            <a:off x="1222600" y="1713800"/>
            <a:ext cx="5495700" cy="4377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200"/>
              </a:spcBef>
              <a:spcAft>
                <a:spcPts val="0"/>
              </a:spcAft>
              <a:buClr>
                <a:srgbClr val="101D49"/>
              </a:buClr>
              <a:buSzPts val="2035"/>
              <a:buNone/>
            </a:pPr>
            <a:r>
              <a:rPr lang="en-US" sz="2400" b="1">
                <a:solidFill>
                  <a:srgbClr val="101D49"/>
                </a:solidFill>
              </a:rPr>
              <a:t>Pay Audit System</a:t>
            </a:r>
            <a:endParaRPr sz="2400"/>
          </a:p>
          <a:p>
            <a:pPr marL="685800" lvl="0" indent="-387350" algn="l" rtl="0">
              <a:lnSpc>
                <a:spcPct val="100000"/>
              </a:lnSpc>
              <a:spcBef>
                <a:spcPts val="200"/>
              </a:spcBef>
              <a:spcAft>
                <a:spcPts val="0"/>
              </a:spcAft>
              <a:buClr>
                <a:srgbClr val="101D49"/>
              </a:buClr>
              <a:buSzPts val="2200"/>
              <a:buChar char="■"/>
            </a:pPr>
            <a:r>
              <a:rPr lang="en-US" sz="2200">
                <a:solidFill>
                  <a:srgbClr val="101D49"/>
                </a:solidFill>
              </a:rPr>
              <a:t>Tool utilized to monitor the state’s diversity spend for subcontractors</a:t>
            </a:r>
            <a:endParaRPr sz="2200"/>
          </a:p>
          <a:p>
            <a:pPr marL="685800" lvl="0" indent="-387350" algn="l" rtl="0">
              <a:lnSpc>
                <a:spcPct val="100000"/>
              </a:lnSpc>
              <a:spcBef>
                <a:spcPts val="200"/>
              </a:spcBef>
              <a:spcAft>
                <a:spcPts val="0"/>
              </a:spcAft>
              <a:buClr>
                <a:srgbClr val="101D49"/>
              </a:buClr>
              <a:buSzPts val="2200"/>
              <a:buChar char="■"/>
            </a:pPr>
            <a:r>
              <a:rPr lang="en-US" sz="2200">
                <a:solidFill>
                  <a:srgbClr val="101D49"/>
                </a:solidFill>
              </a:rPr>
              <a:t>Selected primes and subcontractors are required to report payments submitted or received through this web-based tool</a:t>
            </a:r>
            <a:endParaRPr sz="2200"/>
          </a:p>
          <a:p>
            <a:pPr marL="685800" lvl="0" indent="-387350" algn="l" rtl="0">
              <a:lnSpc>
                <a:spcPct val="100000"/>
              </a:lnSpc>
              <a:spcBef>
                <a:spcPts val="200"/>
              </a:spcBef>
              <a:spcAft>
                <a:spcPts val="0"/>
              </a:spcAft>
              <a:buClr>
                <a:srgbClr val="101D49"/>
              </a:buClr>
              <a:buSzPts val="2200"/>
              <a:buChar char="■"/>
            </a:pPr>
            <a:r>
              <a:rPr lang="en-US" sz="2200">
                <a:solidFill>
                  <a:srgbClr val="101D49"/>
                </a:solidFill>
              </a:rPr>
              <a:t>Based on contract terms payments should be reported monthly or quarterly</a:t>
            </a:r>
            <a:endParaRPr sz="2200"/>
          </a:p>
          <a:p>
            <a:pPr marL="685800" lvl="0" indent="-387350" algn="l" rtl="0">
              <a:lnSpc>
                <a:spcPct val="100000"/>
              </a:lnSpc>
              <a:spcBef>
                <a:spcPts val="200"/>
              </a:spcBef>
              <a:spcAft>
                <a:spcPts val="0"/>
              </a:spcAft>
              <a:buClr>
                <a:srgbClr val="101D49"/>
              </a:buClr>
              <a:buSzPts val="2200"/>
              <a:buChar char="■"/>
            </a:pPr>
            <a:r>
              <a:rPr lang="en-US" sz="2200" b="1">
                <a:solidFill>
                  <a:srgbClr val="101D49"/>
                </a:solidFill>
              </a:rPr>
              <a:t>Questions? </a:t>
            </a:r>
            <a:r>
              <a:rPr lang="en-US" sz="2200">
                <a:solidFill>
                  <a:srgbClr val="101D49"/>
                </a:solidFill>
              </a:rPr>
              <a:t>Contact Division of Supplier Diversity</a:t>
            </a:r>
            <a:endParaRPr sz="1800"/>
          </a:p>
          <a:p>
            <a:pPr marL="1200150" lvl="1" indent="-384175" algn="l" rtl="0">
              <a:lnSpc>
                <a:spcPct val="74000"/>
              </a:lnSpc>
              <a:spcBef>
                <a:spcPts val="700"/>
              </a:spcBef>
              <a:spcAft>
                <a:spcPts val="0"/>
              </a:spcAft>
              <a:buClr>
                <a:srgbClr val="4C7C99"/>
              </a:buClr>
              <a:buSzPts val="2000"/>
              <a:buChar char="–"/>
            </a:pPr>
            <a:r>
              <a:rPr lang="en-US" i="0" u="sng">
                <a:solidFill>
                  <a:srgbClr val="4C7C99"/>
                </a:solidFill>
                <a:hlinkClick r:id="rId3">
                  <a:extLst>
                    <a:ext uri="{A12FA001-AC4F-418D-AE19-62706E023703}">
                      <ahyp:hlinkClr xmlns:ahyp="http://schemas.microsoft.com/office/drawing/2018/hyperlinkcolor" val="tx"/>
                    </a:ext>
                  </a:extLst>
                </a:hlinkClick>
              </a:rPr>
              <a:t>mwbecompliance@idoa.in.gov</a:t>
            </a:r>
            <a:r>
              <a:rPr lang="en-US" i="0">
                <a:solidFill>
                  <a:srgbClr val="4C7C99"/>
                </a:solidFill>
              </a:rPr>
              <a:t> </a:t>
            </a:r>
            <a:endParaRPr>
              <a:solidFill>
                <a:srgbClr val="4C7C99"/>
              </a:solidFill>
            </a:endParaRPr>
          </a:p>
          <a:p>
            <a:pPr marL="1200150" lvl="1" indent="-384175" algn="l" rtl="0">
              <a:lnSpc>
                <a:spcPct val="74000"/>
              </a:lnSpc>
              <a:spcBef>
                <a:spcPts val="700"/>
              </a:spcBef>
              <a:spcAft>
                <a:spcPts val="0"/>
              </a:spcAft>
              <a:buClr>
                <a:srgbClr val="4C7C99"/>
              </a:buClr>
              <a:buSzPts val="2000"/>
              <a:buChar char="–"/>
            </a:pPr>
            <a:r>
              <a:rPr lang="en-US" i="0" u="sng">
                <a:solidFill>
                  <a:srgbClr val="4C7C99"/>
                </a:solidFill>
                <a:hlinkClick r:id="rId4">
                  <a:extLst>
                    <a:ext uri="{A12FA001-AC4F-418D-AE19-62706E023703}">
                      <ahyp:hlinkClr xmlns:ahyp="http://schemas.microsoft.com/office/drawing/2018/hyperlinkcolor" val="tx"/>
                    </a:ext>
                  </a:extLst>
                </a:hlinkClick>
              </a:rPr>
              <a:t>in.gov/idoa/mwbe/pay-audit-system/</a:t>
            </a:r>
            <a:r>
              <a:rPr lang="en-US" i="0">
                <a:solidFill>
                  <a:srgbClr val="4C7C99"/>
                </a:solidFill>
              </a:rPr>
              <a:t> </a:t>
            </a:r>
            <a:endParaRPr sz="1800">
              <a:solidFill>
                <a:srgbClr val="4C7C99"/>
              </a:solidFill>
            </a:endParaRPr>
          </a:p>
        </p:txBody>
      </p:sp>
      <p:sp>
        <p:nvSpPr>
          <p:cNvPr id="431" name="Google Shape;431;p33"/>
          <p:cNvSpPr txBox="1">
            <a:spLocks noGrp="1"/>
          </p:cNvSpPr>
          <p:nvPr>
            <p:ph type="title"/>
          </p:nvPr>
        </p:nvSpPr>
        <p:spPr>
          <a:xfrm>
            <a:off x="1222600" y="685800"/>
            <a:ext cx="9750300" cy="11190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Subcontractor Compliance</a:t>
            </a:r>
            <a:endParaRPr/>
          </a:p>
        </p:txBody>
      </p:sp>
      <p:grpSp>
        <p:nvGrpSpPr>
          <p:cNvPr id="432" name="Google Shape;432;p33"/>
          <p:cNvGrpSpPr/>
          <p:nvPr/>
        </p:nvGrpSpPr>
        <p:grpSpPr>
          <a:xfrm>
            <a:off x="6794612" y="2105544"/>
            <a:ext cx="4178402" cy="3586023"/>
            <a:chOff x="968121" y="965163"/>
            <a:chExt cx="6569815" cy="4634901"/>
          </a:xfrm>
        </p:grpSpPr>
        <p:pic>
          <p:nvPicPr>
            <p:cNvPr id="433" name="Google Shape;433;p33" descr="C:\Users\Fable\AppData\Local\Microsoft\Windows\Temporary Internet Files\Content.IE5\X5T015VL\MC900431505[1].png"/>
            <p:cNvPicPr preferRelativeResize="0"/>
            <p:nvPr/>
          </p:nvPicPr>
          <p:blipFill rotWithShape="1">
            <a:blip r:embed="rId5">
              <a:alphaModFix/>
            </a:blip>
            <a:srcRect/>
            <a:stretch/>
          </p:blipFill>
          <p:spPr>
            <a:xfrm>
              <a:off x="6466895" y="2068628"/>
              <a:ext cx="1031240" cy="1031239"/>
            </a:xfrm>
            <a:prstGeom prst="rect">
              <a:avLst/>
            </a:prstGeom>
            <a:noFill/>
            <a:ln>
              <a:noFill/>
            </a:ln>
          </p:spPr>
        </p:pic>
        <p:sp>
          <p:nvSpPr>
            <p:cNvPr id="434" name="Google Shape;434;p33"/>
            <p:cNvSpPr txBox="1"/>
            <p:nvPr/>
          </p:nvSpPr>
          <p:spPr>
            <a:xfrm>
              <a:off x="6337636" y="3230032"/>
              <a:ext cx="1200300" cy="835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Pay Audit System</a:t>
              </a:r>
              <a:endParaRPr sz="1400" b="0" i="0" u="none" strike="noStrike" cap="none">
                <a:solidFill>
                  <a:srgbClr val="000000"/>
                </a:solidFill>
                <a:latin typeface="Arial"/>
                <a:ea typeface="Arial"/>
                <a:cs typeface="Arial"/>
                <a:sym typeface="Arial"/>
              </a:endParaRPr>
            </a:p>
          </p:txBody>
        </p:sp>
        <p:pic>
          <p:nvPicPr>
            <p:cNvPr id="435" name="Google Shape;435;p33" descr="C:\Users\Fable\AppData\Local\Microsoft\Windows\Temporary Internet Files\Content.IE5\8ORMKK27\MC900433941[1].png"/>
            <p:cNvPicPr preferRelativeResize="0"/>
            <p:nvPr/>
          </p:nvPicPr>
          <p:blipFill rotWithShape="1">
            <a:blip r:embed="rId6">
              <a:alphaModFix/>
            </a:blip>
            <a:srcRect/>
            <a:stretch/>
          </p:blipFill>
          <p:spPr>
            <a:xfrm>
              <a:off x="1583634" y="965163"/>
              <a:ext cx="1432667" cy="1432667"/>
            </a:xfrm>
            <a:prstGeom prst="rect">
              <a:avLst/>
            </a:prstGeom>
            <a:noFill/>
            <a:ln>
              <a:noFill/>
            </a:ln>
          </p:spPr>
        </p:pic>
        <p:sp>
          <p:nvSpPr>
            <p:cNvPr id="436" name="Google Shape;436;p33"/>
            <p:cNvSpPr txBox="1"/>
            <p:nvPr/>
          </p:nvSpPr>
          <p:spPr>
            <a:xfrm>
              <a:off x="1822743" y="2332230"/>
              <a:ext cx="1198500" cy="35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Prime</a:t>
              </a:r>
              <a:endParaRPr sz="1400" b="0" i="0" u="none" strike="noStrike" cap="none">
                <a:solidFill>
                  <a:srgbClr val="000000"/>
                </a:solidFill>
                <a:latin typeface="Arial"/>
                <a:ea typeface="Arial"/>
                <a:cs typeface="Arial"/>
                <a:sym typeface="Arial"/>
              </a:endParaRPr>
            </a:p>
          </p:txBody>
        </p:sp>
        <p:sp>
          <p:nvSpPr>
            <p:cNvPr id="437" name="Google Shape;437;p33"/>
            <p:cNvSpPr txBox="1"/>
            <p:nvPr/>
          </p:nvSpPr>
          <p:spPr>
            <a:xfrm>
              <a:off x="1323281" y="5242164"/>
              <a:ext cx="2204100" cy="35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Subcontractor</a:t>
              </a:r>
              <a:endParaRPr sz="1400" b="0" i="0" u="none" strike="noStrike" cap="none">
                <a:solidFill>
                  <a:srgbClr val="000000"/>
                </a:solidFill>
                <a:latin typeface="Arial"/>
                <a:ea typeface="Arial"/>
                <a:cs typeface="Arial"/>
                <a:sym typeface="Arial"/>
              </a:endParaRPr>
            </a:p>
          </p:txBody>
        </p:sp>
        <p:pic>
          <p:nvPicPr>
            <p:cNvPr id="438" name="Google Shape;438;p33" descr="C:\Users\Fable\AppData\Local\Microsoft\Windows\Temporary Internet Files\Content.IE5\X5T015VL\MC900433942[1].png"/>
            <p:cNvPicPr preferRelativeResize="0"/>
            <p:nvPr/>
          </p:nvPicPr>
          <p:blipFill rotWithShape="1">
            <a:blip r:embed="rId7">
              <a:alphaModFix/>
            </a:blip>
            <a:srcRect/>
            <a:stretch/>
          </p:blipFill>
          <p:spPr>
            <a:xfrm>
              <a:off x="1621631" y="3624756"/>
              <a:ext cx="1426369" cy="1426369"/>
            </a:xfrm>
            <a:prstGeom prst="rect">
              <a:avLst/>
            </a:prstGeom>
            <a:noFill/>
            <a:ln>
              <a:noFill/>
            </a:ln>
          </p:spPr>
        </p:pic>
        <p:sp>
          <p:nvSpPr>
            <p:cNvPr id="439" name="Google Shape;439;p33"/>
            <p:cNvSpPr txBox="1"/>
            <p:nvPr/>
          </p:nvSpPr>
          <p:spPr>
            <a:xfrm rot="320552">
              <a:off x="3294425" y="2333482"/>
              <a:ext cx="3099565" cy="53813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1" u="none" strike="noStrike" cap="none">
                  <a:solidFill>
                    <a:srgbClr val="000000"/>
                  </a:solidFill>
                  <a:latin typeface="Arial"/>
                  <a:ea typeface="Arial"/>
                  <a:cs typeface="Arial"/>
                  <a:sym typeface="Arial"/>
                </a:rPr>
                <a:t>Submit subcontractor </a:t>
              </a:r>
              <a:r>
                <a:rPr lang="en-US" sz="1050" b="1" i="1" u="none" strike="noStrike" cap="none">
                  <a:solidFill>
                    <a:srgbClr val="FF0000"/>
                  </a:solidFill>
                  <a:latin typeface="Arial"/>
                  <a:ea typeface="Arial"/>
                  <a:cs typeface="Arial"/>
                  <a:sym typeface="Arial"/>
                </a:rPr>
                <a:t>actual paid</a:t>
              </a:r>
              <a:r>
                <a:rPr lang="en-US" sz="1050" b="0" i="1" u="none" strike="noStrike" cap="none">
                  <a:solidFill>
                    <a:srgbClr val="000000"/>
                  </a:solidFill>
                  <a:latin typeface="Arial"/>
                  <a:ea typeface="Arial"/>
                  <a:cs typeface="Arial"/>
                  <a:sym typeface="Arial"/>
                </a:rPr>
                <a:t> invoice amounts</a:t>
              </a:r>
              <a:endParaRPr sz="1050" b="0" i="1" u="none" strike="noStrike" cap="none" baseline="30000">
                <a:solidFill>
                  <a:srgbClr val="000000"/>
                </a:solidFill>
                <a:latin typeface="Arial"/>
                <a:ea typeface="Arial"/>
                <a:cs typeface="Arial"/>
                <a:sym typeface="Arial"/>
              </a:endParaRPr>
            </a:p>
          </p:txBody>
        </p:sp>
        <p:sp>
          <p:nvSpPr>
            <p:cNvPr id="440" name="Google Shape;440;p33"/>
            <p:cNvSpPr txBox="1"/>
            <p:nvPr/>
          </p:nvSpPr>
          <p:spPr>
            <a:xfrm rot="-594967">
              <a:off x="3582505" y="3709292"/>
              <a:ext cx="3132294" cy="5408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1" u="none" strike="noStrike" cap="none">
                  <a:solidFill>
                    <a:srgbClr val="000000"/>
                  </a:solidFill>
                  <a:latin typeface="Arial"/>
                  <a:ea typeface="Arial"/>
                  <a:cs typeface="Arial"/>
                  <a:sym typeface="Arial"/>
                </a:rPr>
                <a:t>Submit actual payments </a:t>
              </a:r>
              <a:r>
                <a:rPr lang="en-US" sz="1050" b="1" i="1" u="none" strike="noStrike" cap="none">
                  <a:solidFill>
                    <a:srgbClr val="FF0000"/>
                  </a:solidFill>
                  <a:latin typeface="Arial"/>
                  <a:ea typeface="Arial"/>
                  <a:cs typeface="Arial"/>
                  <a:sym typeface="Arial"/>
                </a:rPr>
                <a:t>received</a:t>
              </a:r>
              <a:endParaRPr sz="1050" b="1" i="1" u="none" strike="noStrike" cap="none" baseline="30000">
                <a:solidFill>
                  <a:srgbClr val="FF0000"/>
                </a:solidFill>
                <a:latin typeface="Arial"/>
                <a:ea typeface="Arial"/>
                <a:cs typeface="Arial"/>
                <a:sym typeface="Arial"/>
              </a:endParaRPr>
            </a:p>
          </p:txBody>
        </p:sp>
        <p:sp>
          <p:nvSpPr>
            <p:cNvPr id="441" name="Google Shape;441;p33"/>
            <p:cNvSpPr txBox="1"/>
            <p:nvPr/>
          </p:nvSpPr>
          <p:spPr>
            <a:xfrm>
              <a:off x="968121" y="2904490"/>
              <a:ext cx="1230900" cy="31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75"/>
                <a:buFont typeface="Arial"/>
                <a:buNone/>
              </a:pPr>
              <a:r>
                <a:rPr lang="en-US" sz="975" b="1" i="0" u="none" strike="noStrike" cap="none">
                  <a:solidFill>
                    <a:srgbClr val="000000"/>
                  </a:solidFill>
                  <a:latin typeface="Arial"/>
                  <a:ea typeface="Arial"/>
                  <a:cs typeface="Arial"/>
                  <a:sym typeface="Arial"/>
                </a:rPr>
                <a:t>Payment</a:t>
              </a:r>
              <a:endParaRPr sz="1400" b="0" i="0" u="none" strike="noStrike" cap="none">
                <a:solidFill>
                  <a:srgbClr val="000000"/>
                </a:solidFill>
                <a:latin typeface="Arial"/>
                <a:ea typeface="Arial"/>
                <a:cs typeface="Arial"/>
                <a:sym typeface="Arial"/>
              </a:endParaRPr>
            </a:p>
          </p:txBody>
        </p:sp>
      </p:grpSp>
      <p:cxnSp>
        <p:nvCxnSpPr>
          <p:cNvPr id="442" name="Google Shape;442;p33"/>
          <p:cNvCxnSpPr/>
          <p:nvPr/>
        </p:nvCxnSpPr>
        <p:spPr>
          <a:xfrm rot="10800000" flipH="1">
            <a:off x="8206828" y="4060254"/>
            <a:ext cx="1574846" cy="295178"/>
          </a:xfrm>
          <a:prstGeom prst="straightConnector1">
            <a:avLst/>
          </a:prstGeom>
          <a:noFill/>
          <a:ln w="41275" cap="flat" cmpd="sng">
            <a:solidFill>
              <a:srgbClr val="002060"/>
            </a:solidFill>
            <a:prstDash val="solid"/>
            <a:round/>
            <a:headEnd type="none" w="sm" len="sm"/>
            <a:tailEnd type="triangle" w="med" len="med"/>
          </a:ln>
        </p:spPr>
      </p:cxnSp>
      <p:cxnSp>
        <p:nvCxnSpPr>
          <p:cNvPr id="443" name="Google Shape;443;p33"/>
          <p:cNvCxnSpPr/>
          <p:nvPr/>
        </p:nvCxnSpPr>
        <p:spPr>
          <a:xfrm>
            <a:off x="8193801" y="2959263"/>
            <a:ext cx="1587873" cy="203945"/>
          </a:xfrm>
          <a:prstGeom prst="straightConnector1">
            <a:avLst/>
          </a:prstGeom>
          <a:noFill/>
          <a:ln w="41275" cap="flat" cmpd="sng">
            <a:solidFill>
              <a:srgbClr val="002060"/>
            </a:solidFill>
            <a:prstDash val="solid"/>
            <a:round/>
            <a:headEnd type="none" w="sm" len="sm"/>
            <a:tailEnd type="triangle" w="med" len="med"/>
          </a:ln>
        </p:spPr>
      </p:cxnSp>
      <p:cxnSp>
        <p:nvCxnSpPr>
          <p:cNvPr id="444" name="Google Shape;444;p33"/>
          <p:cNvCxnSpPr>
            <a:stCxn id="436" idx="2"/>
          </p:cNvCxnSpPr>
          <p:nvPr/>
        </p:nvCxnSpPr>
        <p:spPr>
          <a:xfrm>
            <a:off x="7719274" y="3440151"/>
            <a:ext cx="57600" cy="747600"/>
          </a:xfrm>
          <a:prstGeom prst="straightConnector1">
            <a:avLst/>
          </a:prstGeom>
          <a:noFill/>
          <a:ln w="41275" cap="flat" cmpd="sng">
            <a:solidFill>
              <a:srgbClr val="002060"/>
            </a:solidFill>
            <a:prstDash val="solid"/>
            <a:round/>
            <a:headEnd type="none" w="sm" len="sm"/>
            <a:tailEnd type="triangle" w="med" len="med"/>
          </a:ln>
        </p:spPr>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34"/>
          <p:cNvSpPr txBox="1">
            <a:spLocks noGrp="1"/>
          </p:cNvSpPr>
          <p:nvPr>
            <p:ph type="title"/>
          </p:nvPr>
        </p:nvSpPr>
        <p:spPr>
          <a:xfrm>
            <a:off x="1206400" y="685800"/>
            <a:ext cx="9766500" cy="11352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Optional Submission Forms/Documents </a:t>
            </a:r>
            <a:endParaRPr/>
          </a:p>
        </p:txBody>
      </p:sp>
      <p:sp>
        <p:nvSpPr>
          <p:cNvPr id="450" name="Google Shape;450;p34"/>
          <p:cNvSpPr txBox="1">
            <a:spLocks noGrp="1"/>
          </p:cNvSpPr>
          <p:nvPr>
            <p:ph type="body" idx="1"/>
          </p:nvPr>
        </p:nvSpPr>
        <p:spPr>
          <a:xfrm>
            <a:off x="2762952" y="4314526"/>
            <a:ext cx="6818400" cy="829200"/>
          </a:xfrm>
          <a:prstGeom prst="rect">
            <a:avLst/>
          </a:prstGeom>
          <a:noFill/>
          <a:ln>
            <a:noFill/>
          </a:ln>
        </p:spPr>
        <p:txBody>
          <a:bodyPr spcFirstLastPara="1" wrap="square" lIns="91425" tIns="45700" rIns="91425" bIns="45700" anchor="t" anchorCtr="0">
            <a:normAutofit/>
          </a:bodyPr>
          <a:lstStyle/>
          <a:p>
            <a:pPr marL="0" lvl="0" indent="0" algn="ctr" rtl="0">
              <a:lnSpc>
                <a:spcPct val="94000"/>
              </a:lnSpc>
              <a:spcBef>
                <a:spcPts val="0"/>
              </a:spcBef>
              <a:spcAft>
                <a:spcPts val="0"/>
              </a:spcAft>
              <a:buClr>
                <a:srgbClr val="FF0000"/>
              </a:buClr>
              <a:buSzPts val="1900"/>
              <a:buNone/>
            </a:pPr>
            <a:r>
              <a:rPr lang="en-US" sz="2300" b="1">
                <a:solidFill>
                  <a:srgbClr val="FF0000"/>
                </a:solidFill>
              </a:rPr>
              <a:t>Submission of this documents is optional and does not impact your ability to submit a proposal.</a:t>
            </a:r>
            <a:endParaRPr sz="2300"/>
          </a:p>
        </p:txBody>
      </p:sp>
      <p:graphicFrame>
        <p:nvGraphicFramePr>
          <p:cNvPr id="451" name="Google Shape;451;p34"/>
          <p:cNvGraphicFramePr/>
          <p:nvPr>
            <p:extLst>
              <p:ext uri="{D42A27DB-BD31-4B8C-83A1-F6EECF244321}">
                <p14:modId xmlns:p14="http://schemas.microsoft.com/office/powerpoint/2010/main" val="3806726130"/>
              </p:ext>
            </p:extLst>
          </p:nvPr>
        </p:nvGraphicFramePr>
        <p:xfrm>
          <a:off x="1600199" y="2334170"/>
          <a:ext cx="9144000" cy="1056961"/>
        </p:xfrm>
        <a:graphic>
          <a:graphicData uri="http://schemas.openxmlformats.org/drawingml/2006/table">
            <a:tbl>
              <a:tblPr>
                <a:noFill/>
                <a:tableStyleId>{CB1499AF-902A-402F-BEFE-CEE186761122}</a:tableStyleId>
              </a:tblPr>
              <a:tblGrid>
                <a:gridCol w="1679125">
                  <a:extLst>
                    <a:ext uri="{9D8B030D-6E8A-4147-A177-3AD203B41FA5}">
                      <a16:colId xmlns:a16="http://schemas.microsoft.com/office/drawing/2014/main" val="20000"/>
                    </a:ext>
                  </a:extLst>
                </a:gridCol>
                <a:gridCol w="7464875">
                  <a:extLst>
                    <a:ext uri="{9D8B030D-6E8A-4147-A177-3AD203B41FA5}">
                      <a16:colId xmlns:a16="http://schemas.microsoft.com/office/drawing/2014/main" val="20001"/>
                    </a:ext>
                  </a:extLst>
                </a:gridCol>
              </a:tblGrid>
              <a:tr h="242050">
                <a:tc>
                  <a:txBody>
                    <a:bodyPr/>
                    <a:lstStyle/>
                    <a:p>
                      <a:pPr marL="0" marR="0" lvl="0" indent="0" algn="l" rtl="0">
                        <a:lnSpc>
                          <a:spcPct val="89000"/>
                        </a:lnSpc>
                        <a:spcBef>
                          <a:spcPts val="0"/>
                        </a:spcBef>
                        <a:spcAft>
                          <a:spcPts val="0"/>
                        </a:spcAft>
                        <a:buClr>
                          <a:srgbClr val="101D49"/>
                        </a:buClr>
                        <a:buSzPts val="1600"/>
                        <a:buFont typeface="Calibri"/>
                        <a:buNone/>
                      </a:pPr>
                      <a:r>
                        <a:rPr lang="en-US" sz="2400" b="1" u="none" strike="noStrike" cap="none">
                          <a:solidFill>
                            <a:srgbClr val="101D49"/>
                          </a:solidFill>
                          <a:latin typeface="Calibri"/>
                          <a:ea typeface="Calibri"/>
                          <a:cs typeface="Calibri"/>
                          <a:sym typeface="Calibri"/>
                        </a:rPr>
                        <a:t>Due Date</a:t>
                      </a:r>
                      <a:endParaRPr sz="2400" u="none" strike="noStrike" cap="none">
                        <a:latin typeface="Calibri"/>
                        <a:ea typeface="Calibri"/>
                        <a:cs typeface="Calibri"/>
                        <a:sym typeface="Calibri"/>
                      </a:endParaRPr>
                    </a:p>
                  </a:txBody>
                  <a:tcPr marL="91425" marR="91425" marT="91425" marB="914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CC6D6"/>
                    </a:solidFill>
                  </a:tcPr>
                </a:tc>
                <a:tc>
                  <a:txBody>
                    <a:bodyPr/>
                    <a:lstStyle/>
                    <a:p>
                      <a:pPr marL="0" marR="0" lvl="0" indent="0" algn="l" rtl="0">
                        <a:lnSpc>
                          <a:spcPct val="89000"/>
                        </a:lnSpc>
                        <a:spcBef>
                          <a:spcPts val="0"/>
                        </a:spcBef>
                        <a:spcAft>
                          <a:spcPts val="0"/>
                        </a:spcAft>
                        <a:buClr>
                          <a:srgbClr val="101D49"/>
                        </a:buClr>
                        <a:buSzPts val="1600"/>
                        <a:buFont typeface="Calibri"/>
                        <a:buNone/>
                      </a:pPr>
                      <a:r>
                        <a:rPr lang="en-US" sz="2400" b="1" u="none" strike="noStrike" cap="none">
                          <a:solidFill>
                            <a:srgbClr val="101D49"/>
                          </a:solidFill>
                          <a:latin typeface="Calibri"/>
                          <a:ea typeface="Calibri"/>
                          <a:cs typeface="Calibri"/>
                          <a:sym typeface="Calibri"/>
                        </a:rPr>
                        <a:t>Document/Form</a:t>
                      </a:r>
                      <a:endParaRPr sz="2400" u="none" strike="noStrike" cap="none">
                        <a:latin typeface="Calibri"/>
                        <a:ea typeface="Calibri"/>
                        <a:cs typeface="Calibri"/>
                        <a:sym typeface="Calibri"/>
                      </a:endParaRPr>
                    </a:p>
                  </a:txBody>
                  <a:tcPr marL="91425" marR="91425" marT="91425" marB="914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CC6D6"/>
                    </a:solidFill>
                  </a:tcPr>
                </a:tc>
                <a:extLst>
                  <a:ext uri="{0D108BD9-81ED-4DB2-BD59-A6C34878D82A}">
                    <a16:rowId xmlns:a16="http://schemas.microsoft.com/office/drawing/2014/main" val="10000"/>
                  </a:ext>
                </a:extLst>
              </a:tr>
              <a:tr h="320050">
                <a:tc>
                  <a:txBody>
                    <a:bodyPr/>
                    <a:lstStyle/>
                    <a:p>
                      <a:pPr marL="0" marR="0" lvl="0" indent="0" algn="l" rtl="0">
                        <a:lnSpc>
                          <a:spcPct val="100000"/>
                        </a:lnSpc>
                        <a:spcBef>
                          <a:spcPts val="0"/>
                        </a:spcBef>
                        <a:spcAft>
                          <a:spcPts val="0"/>
                        </a:spcAft>
                        <a:buClr>
                          <a:srgbClr val="000000"/>
                        </a:buClr>
                        <a:buSzPts val="1600"/>
                        <a:buFont typeface="Arial"/>
                        <a:buNone/>
                      </a:pPr>
                      <a:r>
                        <a:rPr lang="en-US" sz="2400" dirty="0">
                          <a:solidFill>
                            <a:schemeClr val="dk1"/>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01</a:t>
                      </a:r>
                      <a:r>
                        <a:rPr lang="en-US" sz="2400" i="0" u="none" strike="noStrike" cap="none" dirty="0">
                          <a:solidFill>
                            <a:schemeClr val="dk1"/>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/2</a:t>
                      </a:r>
                      <a:r>
                        <a:rPr lang="en-US" sz="2400" i="0" u="none" strike="noStrike" cap="none" dirty="0">
                          <a:solidFill>
                            <a:schemeClr val="dk1"/>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9</a:t>
                      </a:r>
                      <a:r>
                        <a:rPr lang="en-US" sz="2400" i="0" u="none" strike="noStrike" cap="none" dirty="0">
                          <a:solidFill>
                            <a:schemeClr val="dk1"/>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rPr>
                        <a:t>/202</a:t>
                      </a:r>
                      <a:r>
                        <a:rPr lang="en-US" sz="2400" dirty="0">
                          <a:solidFill>
                            <a:schemeClr val="dk1"/>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5</a:t>
                      </a:r>
                      <a:endParaRPr sz="2400" u="none" strike="noStrike" cap="none" dirty="0">
                        <a:solidFill>
                          <a:schemeClr val="dk1"/>
                        </a:solidFill>
                        <a:latin typeface="Calibri"/>
                        <a:ea typeface="Calibri"/>
                        <a:cs typeface="Calibri"/>
                        <a:sym typeface="Calibri"/>
                      </a:endParaRPr>
                    </a:p>
                  </a:txBody>
                  <a:tcPr marL="91425" marR="91425" marT="91425" marB="914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n-US" sz="2400" u="none" strike="noStrike" cap="none" dirty="0">
                          <a:solidFill>
                            <a:schemeClr val="dk1"/>
                          </a:solidFill>
                          <a:latin typeface="Calibri"/>
                          <a:ea typeface="Calibri"/>
                          <a:cs typeface="Calibri"/>
                          <a:sym typeface="Calibri"/>
                        </a:rPr>
                        <a:t>Pre-Proposal Networking Opportunity (Attachment I)</a:t>
                      </a:r>
                      <a:endParaRPr sz="2400" i="0" u="none" strike="noStrike" cap="none" dirty="0">
                        <a:solidFill>
                          <a:schemeClr val="dk1"/>
                        </a:solidFill>
                        <a:latin typeface="Calibri"/>
                        <a:ea typeface="Calibri"/>
                        <a:cs typeface="Calibri"/>
                        <a:sym typeface="Calibri"/>
                      </a:endParaRPr>
                    </a:p>
                  </a:txBody>
                  <a:tcPr marL="91425" marR="91425" marT="91425" marB="914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sp>
        <p:nvSpPr>
          <p:cNvPr id="456" name="Google Shape;456;p35"/>
          <p:cNvSpPr txBox="1">
            <a:spLocks noGrp="1"/>
          </p:cNvSpPr>
          <p:nvPr>
            <p:ph type="title"/>
          </p:nvPr>
        </p:nvSpPr>
        <p:spPr>
          <a:xfrm>
            <a:off x="1214450" y="685800"/>
            <a:ext cx="9758400" cy="11271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Required Submission Forms/Documents </a:t>
            </a:r>
            <a:endParaRPr/>
          </a:p>
        </p:txBody>
      </p:sp>
      <p:sp>
        <p:nvSpPr>
          <p:cNvPr id="457" name="Google Shape;457;p35"/>
          <p:cNvSpPr txBox="1">
            <a:spLocks noGrp="1"/>
          </p:cNvSpPr>
          <p:nvPr>
            <p:ph type="body" idx="1"/>
          </p:nvPr>
        </p:nvSpPr>
        <p:spPr>
          <a:xfrm>
            <a:off x="1066925" y="5607300"/>
            <a:ext cx="9601200" cy="829200"/>
          </a:xfrm>
          <a:prstGeom prst="rect">
            <a:avLst/>
          </a:prstGeom>
          <a:noFill/>
          <a:ln>
            <a:noFill/>
          </a:ln>
        </p:spPr>
        <p:txBody>
          <a:bodyPr spcFirstLastPara="1" wrap="square" lIns="0" tIns="45700" rIns="91425" bIns="45700" anchor="t" anchorCtr="0">
            <a:noAutofit/>
          </a:bodyPr>
          <a:lstStyle/>
          <a:p>
            <a:pPr marL="0" lvl="0" indent="0" algn="l" rtl="0">
              <a:lnSpc>
                <a:spcPct val="100000"/>
              </a:lnSpc>
              <a:spcBef>
                <a:spcPts val="0"/>
              </a:spcBef>
              <a:spcAft>
                <a:spcPts val="0"/>
              </a:spcAft>
              <a:buClr>
                <a:srgbClr val="FF0000"/>
              </a:buClr>
              <a:buSzPts val="1000"/>
              <a:buNone/>
            </a:pPr>
            <a:r>
              <a:rPr lang="en-US" sz="1400" b="1">
                <a:solidFill>
                  <a:srgbClr val="FF0000"/>
                </a:solidFill>
              </a:rPr>
              <a:t>Failure to submit any of the required forms/documents puts your proposal at risk of not being evaluated and/or loss of points. Use the templates provided for all responses and do not alter any templates. Responses must be submitted per the RFP instructions. See RFP Sections 1.8 and 2.1 for additional details. Late submissions or submissions will not be accepted.</a:t>
            </a:r>
            <a:endParaRPr sz="1400" b="1"/>
          </a:p>
          <a:p>
            <a:pPr marL="384038" lvl="0" indent="-320538" algn="l" rtl="0">
              <a:lnSpc>
                <a:spcPct val="100000"/>
              </a:lnSpc>
              <a:spcBef>
                <a:spcPts val="1200"/>
              </a:spcBef>
              <a:spcAft>
                <a:spcPts val="0"/>
              </a:spcAft>
              <a:buClr>
                <a:schemeClr val="dk2"/>
              </a:buClr>
              <a:buSzPts val="1000"/>
              <a:buNone/>
            </a:pPr>
            <a:endParaRPr sz="1400" b="1"/>
          </a:p>
        </p:txBody>
      </p:sp>
      <p:graphicFrame>
        <p:nvGraphicFramePr>
          <p:cNvPr id="458" name="Google Shape;458;p35"/>
          <p:cNvGraphicFramePr/>
          <p:nvPr/>
        </p:nvGraphicFramePr>
        <p:xfrm>
          <a:off x="1061425" y="1972171"/>
          <a:ext cx="10069150" cy="3622500"/>
        </p:xfrm>
        <a:graphic>
          <a:graphicData uri="http://schemas.openxmlformats.org/drawingml/2006/table">
            <a:tbl>
              <a:tblPr>
                <a:noFill/>
                <a:tableStyleId>{CB1499AF-902A-402F-BEFE-CEE186761122}</a:tableStyleId>
              </a:tblPr>
              <a:tblGrid>
                <a:gridCol w="1613900">
                  <a:extLst>
                    <a:ext uri="{9D8B030D-6E8A-4147-A177-3AD203B41FA5}">
                      <a16:colId xmlns:a16="http://schemas.microsoft.com/office/drawing/2014/main" val="20000"/>
                    </a:ext>
                  </a:extLst>
                </a:gridCol>
                <a:gridCol w="2010150">
                  <a:extLst>
                    <a:ext uri="{9D8B030D-6E8A-4147-A177-3AD203B41FA5}">
                      <a16:colId xmlns:a16="http://schemas.microsoft.com/office/drawing/2014/main" val="20001"/>
                    </a:ext>
                  </a:extLst>
                </a:gridCol>
                <a:gridCol w="6445100">
                  <a:extLst>
                    <a:ext uri="{9D8B030D-6E8A-4147-A177-3AD203B41FA5}">
                      <a16:colId xmlns:a16="http://schemas.microsoft.com/office/drawing/2014/main" val="20002"/>
                    </a:ext>
                  </a:extLst>
                </a:gridCol>
              </a:tblGrid>
              <a:tr h="300500">
                <a:tc>
                  <a:txBody>
                    <a:bodyPr/>
                    <a:lstStyle/>
                    <a:p>
                      <a:pPr marL="0" marR="0" lvl="0" indent="0" algn="l" rtl="0">
                        <a:lnSpc>
                          <a:spcPct val="100000"/>
                        </a:lnSpc>
                        <a:spcBef>
                          <a:spcPts val="0"/>
                        </a:spcBef>
                        <a:spcAft>
                          <a:spcPts val="0"/>
                        </a:spcAft>
                        <a:buClr>
                          <a:srgbClr val="101D49"/>
                        </a:buClr>
                        <a:buSzPts val="1800"/>
                        <a:buFont typeface="Calibri"/>
                        <a:buNone/>
                      </a:pPr>
                      <a:r>
                        <a:rPr lang="en-US" sz="1700" b="1" u="none" strike="noStrike" cap="none">
                          <a:solidFill>
                            <a:srgbClr val="101D49"/>
                          </a:solidFill>
                          <a:latin typeface="Calibri"/>
                          <a:ea typeface="Calibri"/>
                          <a:cs typeface="Calibri"/>
                          <a:sym typeface="Calibri"/>
                        </a:rPr>
                        <a:t>Due Date</a:t>
                      </a:r>
                      <a:endParaRPr sz="1700" u="none" strike="noStrike" cap="none">
                        <a:latin typeface="Calibri"/>
                        <a:ea typeface="Calibri"/>
                        <a:cs typeface="Calibri"/>
                        <a:sym typeface="Calibri"/>
                      </a:endParaRPr>
                    </a:p>
                  </a:txBody>
                  <a:tcPr marL="91425" marR="914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CC6D6"/>
                    </a:solidFill>
                  </a:tcPr>
                </a:tc>
                <a:tc>
                  <a:txBody>
                    <a:bodyPr/>
                    <a:lstStyle/>
                    <a:p>
                      <a:pPr marL="0" marR="0" lvl="0" indent="0" algn="l" rtl="0">
                        <a:lnSpc>
                          <a:spcPct val="100000"/>
                        </a:lnSpc>
                        <a:spcBef>
                          <a:spcPts val="0"/>
                        </a:spcBef>
                        <a:spcAft>
                          <a:spcPts val="0"/>
                        </a:spcAft>
                        <a:buNone/>
                      </a:pPr>
                      <a:r>
                        <a:rPr lang="en-US" sz="1700" b="1">
                          <a:solidFill>
                            <a:srgbClr val="101D49"/>
                          </a:solidFill>
                          <a:latin typeface="Calibri"/>
                          <a:ea typeface="Calibri"/>
                          <a:cs typeface="Calibri"/>
                          <a:sym typeface="Calibri"/>
                        </a:rPr>
                        <a:t>Attachment</a:t>
                      </a:r>
                      <a:endParaRPr sz="1700" b="1" u="none" strike="noStrike" cap="none">
                        <a:solidFill>
                          <a:srgbClr val="101D49"/>
                        </a:solidFill>
                        <a:latin typeface="Calibri"/>
                        <a:ea typeface="Calibri"/>
                        <a:cs typeface="Calibri"/>
                        <a:sym typeface="Calibri"/>
                      </a:endParaRPr>
                    </a:p>
                  </a:txBody>
                  <a:tcPr marL="91425" marR="914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CC6D6"/>
                    </a:solidFill>
                  </a:tcPr>
                </a:tc>
                <a:tc>
                  <a:txBody>
                    <a:bodyPr/>
                    <a:lstStyle/>
                    <a:p>
                      <a:pPr marL="0" marR="0" lvl="0" indent="0" algn="l" rtl="0">
                        <a:lnSpc>
                          <a:spcPct val="100000"/>
                        </a:lnSpc>
                        <a:spcBef>
                          <a:spcPts val="0"/>
                        </a:spcBef>
                        <a:spcAft>
                          <a:spcPts val="0"/>
                        </a:spcAft>
                        <a:buClr>
                          <a:srgbClr val="101D49"/>
                        </a:buClr>
                        <a:buSzPts val="1800"/>
                        <a:buFont typeface="Calibri"/>
                        <a:buNone/>
                      </a:pPr>
                      <a:r>
                        <a:rPr lang="en-US" sz="1700" b="1" u="none" strike="noStrike" cap="none">
                          <a:solidFill>
                            <a:srgbClr val="101D49"/>
                          </a:solidFill>
                          <a:latin typeface="Calibri"/>
                          <a:ea typeface="Calibri"/>
                          <a:cs typeface="Calibri"/>
                          <a:sym typeface="Calibri"/>
                        </a:rPr>
                        <a:t>Document/Form</a:t>
                      </a:r>
                      <a:endParaRPr sz="1700" u="none" strike="noStrike" cap="none">
                        <a:latin typeface="Calibri"/>
                        <a:ea typeface="Calibri"/>
                        <a:cs typeface="Calibri"/>
                        <a:sym typeface="Calibri"/>
                      </a:endParaRPr>
                    </a:p>
                  </a:txBody>
                  <a:tcPr marL="91425" marR="914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CC6D6"/>
                    </a:solidFill>
                  </a:tcPr>
                </a:tc>
                <a:extLst>
                  <a:ext uri="{0D108BD9-81ED-4DB2-BD59-A6C34878D82A}">
                    <a16:rowId xmlns:a16="http://schemas.microsoft.com/office/drawing/2014/main" val="10000"/>
                  </a:ext>
                </a:extLst>
              </a:tr>
              <a:tr h="296350">
                <a:tc>
                  <a:txBody>
                    <a:bodyPr/>
                    <a:lstStyle/>
                    <a:p>
                      <a:pPr marL="0" lvl="0" indent="0" algn="l" rtl="0">
                        <a:lnSpc>
                          <a:spcPct val="100000"/>
                        </a:lnSpc>
                        <a:spcBef>
                          <a:spcPts val="0"/>
                        </a:spcBef>
                        <a:spcAft>
                          <a:spcPts val="0"/>
                        </a:spcAft>
                        <a:buNone/>
                      </a:pPr>
                      <a:r>
                        <a:rPr lang="en-US" sz="1700">
                          <a:latin typeface="Calibri"/>
                          <a:ea typeface="Calibri"/>
                          <a:cs typeface="Calibri"/>
                          <a:sym typeface="Calibri"/>
                        </a:rPr>
                        <a:t>March 14, 2025</a:t>
                      </a:r>
                      <a:endParaRPr sz="1700">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700">
                          <a:solidFill>
                            <a:srgbClr val="101D49"/>
                          </a:solidFill>
                          <a:latin typeface="Calibri"/>
                          <a:ea typeface="Calibri"/>
                          <a:cs typeface="Calibri"/>
                          <a:sym typeface="Calibri"/>
                        </a:rPr>
                        <a:t>-</a:t>
                      </a:r>
                      <a:endParaRPr sz="1700" i="0" u="none" strike="noStrike" cap="none">
                        <a:solidFill>
                          <a:srgbClr val="101D49"/>
                        </a:solidFill>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700">
                          <a:solidFill>
                            <a:srgbClr val="101D49"/>
                          </a:solidFill>
                          <a:latin typeface="Calibri"/>
                          <a:ea typeface="Calibri"/>
                          <a:cs typeface="Calibri"/>
                          <a:sym typeface="Calibri"/>
                        </a:rPr>
                        <a:t>Online Submission Form</a:t>
                      </a:r>
                      <a:endParaRPr sz="1700" u="none" strike="noStrike" cap="none">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67600">
                <a:tc>
                  <a:txBody>
                    <a:bodyPr/>
                    <a:lstStyle/>
                    <a:p>
                      <a:pPr marL="0" lvl="0" indent="0" algn="l" rtl="0">
                        <a:lnSpc>
                          <a:spcPct val="100000"/>
                        </a:lnSpc>
                        <a:spcBef>
                          <a:spcPts val="0"/>
                        </a:spcBef>
                        <a:spcAft>
                          <a:spcPts val="0"/>
                        </a:spcAft>
                        <a:buNone/>
                      </a:pPr>
                      <a:r>
                        <a:rPr lang="en-US" sz="1700">
                          <a:solidFill>
                            <a:schemeClr val="dk1"/>
                          </a:solidFill>
                          <a:latin typeface="Calibri"/>
                          <a:ea typeface="Calibri"/>
                          <a:cs typeface="Calibri"/>
                          <a:sym typeface="Calibri"/>
                        </a:rPr>
                        <a:t>March 14, 2025</a:t>
                      </a:r>
                      <a:endParaRPr sz="1700">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700">
                          <a:solidFill>
                            <a:srgbClr val="101D49"/>
                          </a:solidFill>
                          <a:latin typeface="Calibri"/>
                          <a:ea typeface="Calibri"/>
                          <a:cs typeface="Calibri"/>
                          <a:sym typeface="Calibri"/>
                        </a:rPr>
                        <a:t>n/a - </a:t>
                      </a:r>
                      <a:r>
                        <a:rPr lang="en-US" sz="1700" i="1">
                          <a:solidFill>
                            <a:srgbClr val="101D49"/>
                          </a:solidFill>
                          <a:latin typeface="Calibri"/>
                          <a:ea typeface="Calibri"/>
                          <a:cs typeface="Calibri"/>
                          <a:sym typeface="Calibri"/>
                        </a:rPr>
                        <a:t>as part of the online submission</a:t>
                      </a:r>
                      <a:endParaRPr sz="1700" i="1" u="none" strike="noStrike" cap="none">
                        <a:solidFill>
                          <a:srgbClr val="101D49"/>
                        </a:solidFill>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700" i="0" u="none" strike="noStrike" cap="none">
                          <a:solidFill>
                            <a:srgbClr val="101D49"/>
                          </a:solidFill>
                          <a:latin typeface="Calibri"/>
                          <a:ea typeface="Calibri"/>
                          <a:cs typeface="Calibri"/>
                          <a:sym typeface="Calibri"/>
                        </a:rPr>
                        <a:t>Executive Summary (as part of the online submission)</a:t>
                      </a:r>
                      <a:endParaRPr sz="1700" u="none" strike="noStrike" cap="none">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67600">
                <a:tc>
                  <a:txBody>
                    <a:bodyPr/>
                    <a:lstStyle/>
                    <a:p>
                      <a:pPr marL="0" lvl="0" indent="0" algn="l" rtl="0">
                        <a:lnSpc>
                          <a:spcPct val="100000"/>
                        </a:lnSpc>
                        <a:spcBef>
                          <a:spcPts val="0"/>
                        </a:spcBef>
                        <a:spcAft>
                          <a:spcPts val="0"/>
                        </a:spcAft>
                        <a:buNone/>
                      </a:pPr>
                      <a:r>
                        <a:rPr lang="en-US" sz="1700">
                          <a:latin typeface="Calibri"/>
                          <a:ea typeface="Calibri"/>
                          <a:cs typeface="Calibri"/>
                          <a:sym typeface="Calibri"/>
                        </a:rPr>
                        <a:t>March 14, 2025</a:t>
                      </a:r>
                      <a:endParaRPr sz="1700">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700">
                          <a:solidFill>
                            <a:srgbClr val="101D49"/>
                          </a:solidFill>
                          <a:latin typeface="Calibri"/>
                          <a:ea typeface="Calibri"/>
                          <a:cs typeface="Calibri"/>
                          <a:sym typeface="Calibri"/>
                        </a:rPr>
                        <a:t>J  - </a:t>
                      </a:r>
                      <a:r>
                        <a:rPr lang="en-US" sz="1700" i="1">
                          <a:solidFill>
                            <a:srgbClr val="101D49"/>
                          </a:solidFill>
                          <a:latin typeface="Calibri"/>
                          <a:ea typeface="Calibri"/>
                          <a:cs typeface="Calibri"/>
                          <a:sym typeface="Calibri"/>
                        </a:rPr>
                        <a:t>as part of the online submission</a:t>
                      </a:r>
                      <a:endParaRPr sz="1700" i="0" u="none" strike="noStrike" cap="none">
                        <a:solidFill>
                          <a:srgbClr val="101D49"/>
                        </a:solidFill>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700" i="0" u="none" strike="noStrike" cap="none">
                          <a:solidFill>
                            <a:srgbClr val="101D49"/>
                          </a:solidFill>
                          <a:latin typeface="Calibri"/>
                          <a:ea typeface="Calibri"/>
                          <a:cs typeface="Calibri"/>
                          <a:sym typeface="Calibri"/>
                        </a:rPr>
                        <a:t>Attestation Form (as part of the online submission)</a:t>
                      </a:r>
                      <a:endParaRPr sz="1700" u="none" strike="noStrike" cap="none">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296350">
                <a:tc>
                  <a:txBody>
                    <a:bodyPr/>
                    <a:lstStyle/>
                    <a:p>
                      <a:pPr marL="0" lvl="0" indent="0" algn="l" rtl="0">
                        <a:lnSpc>
                          <a:spcPct val="100000"/>
                        </a:lnSpc>
                        <a:spcBef>
                          <a:spcPts val="0"/>
                        </a:spcBef>
                        <a:spcAft>
                          <a:spcPts val="0"/>
                        </a:spcAft>
                        <a:buNone/>
                      </a:pPr>
                      <a:r>
                        <a:rPr lang="en-US" sz="1700">
                          <a:solidFill>
                            <a:schemeClr val="dk1"/>
                          </a:solidFill>
                          <a:latin typeface="Calibri"/>
                          <a:ea typeface="Calibri"/>
                          <a:cs typeface="Calibri"/>
                          <a:sym typeface="Calibri"/>
                        </a:rPr>
                        <a:t>March 14, 2025</a:t>
                      </a:r>
                      <a:endParaRPr sz="1700">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700">
                          <a:solidFill>
                            <a:srgbClr val="101D49"/>
                          </a:solidFill>
                          <a:latin typeface="Calibri"/>
                          <a:ea typeface="Calibri"/>
                          <a:cs typeface="Calibri"/>
                          <a:sym typeface="Calibri"/>
                        </a:rPr>
                        <a:t>C</a:t>
                      </a:r>
                      <a:endParaRPr sz="1700" i="0" u="none" strike="noStrike" cap="none">
                        <a:solidFill>
                          <a:srgbClr val="101D49"/>
                        </a:solidFill>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700" i="0" u="none" strike="noStrike" cap="none">
                          <a:solidFill>
                            <a:srgbClr val="101D49"/>
                          </a:solidFill>
                          <a:latin typeface="Calibri"/>
                          <a:ea typeface="Calibri"/>
                          <a:cs typeface="Calibri"/>
                          <a:sym typeface="Calibri"/>
                        </a:rPr>
                        <a:t>Indiana Economic Impact Form</a:t>
                      </a:r>
                      <a:endParaRPr sz="1700" u="none" strike="noStrike" cap="none">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96350">
                <a:tc>
                  <a:txBody>
                    <a:bodyPr/>
                    <a:lstStyle/>
                    <a:p>
                      <a:pPr marL="0" lvl="0" indent="0" algn="l" rtl="0">
                        <a:lnSpc>
                          <a:spcPct val="100000"/>
                        </a:lnSpc>
                        <a:spcBef>
                          <a:spcPts val="0"/>
                        </a:spcBef>
                        <a:spcAft>
                          <a:spcPts val="0"/>
                        </a:spcAft>
                        <a:buNone/>
                      </a:pPr>
                      <a:r>
                        <a:rPr lang="en-US" sz="1700">
                          <a:latin typeface="Calibri"/>
                          <a:ea typeface="Calibri"/>
                          <a:cs typeface="Calibri"/>
                          <a:sym typeface="Calibri"/>
                        </a:rPr>
                        <a:t>March 14, 2025</a:t>
                      </a:r>
                      <a:endParaRPr sz="1700">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700">
                          <a:solidFill>
                            <a:srgbClr val="101D49"/>
                          </a:solidFill>
                          <a:latin typeface="Calibri"/>
                          <a:ea typeface="Calibri"/>
                          <a:cs typeface="Calibri"/>
                          <a:sym typeface="Calibri"/>
                        </a:rPr>
                        <a:t>D</a:t>
                      </a:r>
                      <a:endParaRPr sz="1700" i="0" u="none" strike="noStrike" cap="none">
                        <a:solidFill>
                          <a:srgbClr val="101D49"/>
                        </a:solidFill>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700" i="0" u="none" strike="noStrike" cap="none">
                          <a:solidFill>
                            <a:srgbClr val="101D49"/>
                          </a:solidFill>
                          <a:latin typeface="Calibri"/>
                          <a:ea typeface="Calibri"/>
                          <a:cs typeface="Calibri"/>
                          <a:sym typeface="Calibri"/>
                        </a:rPr>
                        <a:t>Cost Proposal Template</a:t>
                      </a:r>
                      <a:endParaRPr sz="1700" u="none" strike="noStrike" cap="none">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296350">
                <a:tc>
                  <a:txBody>
                    <a:bodyPr/>
                    <a:lstStyle/>
                    <a:p>
                      <a:pPr marL="0" lvl="0" indent="0" algn="l" rtl="0">
                        <a:lnSpc>
                          <a:spcPct val="100000"/>
                        </a:lnSpc>
                        <a:spcBef>
                          <a:spcPts val="0"/>
                        </a:spcBef>
                        <a:spcAft>
                          <a:spcPts val="0"/>
                        </a:spcAft>
                        <a:buNone/>
                      </a:pPr>
                      <a:r>
                        <a:rPr lang="en-US" sz="1700">
                          <a:solidFill>
                            <a:schemeClr val="dk1"/>
                          </a:solidFill>
                          <a:latin typeface="Calibri"/>
                          <a:ea typeface="Calibri"/>
                          <a:cs typeface="Calibri"/>
                          <a:sym typeface="Calibri"/>
                        </a:rPr>
                        <a:t>March 14, 2025</a:t>
                      </a:r>
                      <a:endParaRPr sz="1700">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700">
                          <a:solidFill>
                            <a:srgbClr val="101D49"/>
                          </a:solidFill>
                          <a:latin typeface="Calibri"/>
                          <a:ea typeface="Calibri"/>
                          <a:cs typeface="Calibri"/>
                          <a:sym typeface="Calibri"/>
                        </a:rPr>
                        <a:t>E</a:t>
                      </a:r>
                      <a:endParaRPr sz="1700" i="0" u="none" strike="noStrike" cap="none">
                        <a:solidFill>
                          <a:srgbClr val="101D49"/>
                        </a:solidFill>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101D49"/>
                        </a:buClr>
                        <a:buSzPts val="1600"/>
                        <a:buFont typeface="Calibri"/>
                        <a:buNone/>
                      </a:pPr>
                      <a:r>
                        <a:rPr lang="en-US" sz="1700" i="0" u="none" strike="noStrike" cap="none">
                          <a:solidFill>
                            <a:srgbClr val="101D49"/>
                          </a:solidFill>
                          <a:latin typeface="Calibri"/>
                          <a:ea typeface="Calibri"/>
                          <a:cs typeface="Calibri"/>
                          <a:sym typeface="Calibri"/>
                        </a:rPr>
                        <a:t>Business Proposal Template</a:t>
                      </a:r>
                      <a:endParaRPr sz="1700" u="none" strike="noStrike" cap="none">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296350">
                <a:tc>
                  <a:txBody>
                    <a:bodyPr/>
                    <a:lstStyle/>
                    <a:p>
                      <a:pPr marL="0" lvl="0" indent="0" algn="l" rtl="0">
                        <a:lnSpc>
                          <a:spcPct val="100000"/>
                        </a:lnSpc>
                        <a:spcBef>
                          <a:spcPts val="0"/>
                        </a:spcBef>
                        <a:spcAft>
                          <a:spcPts val="0"/>
                        </a:spcAft>
                        <a:buNone/>
                      </a:pPr>
                      <a:r>
                        <a:rPr lang="en-US" sz="1700">
                          <a:latin typeface="Calibri"/>
                          <a:ea typeface="Calibri"/>
                          <a:cs typeface="Calibri"/>
                          <a:sym typeface="Calibri"/>
                        </a:rPr>
                        <a:t>March 14, 2025</a:t>
                      </a:r>
                      <a:endParaRPr sz="1700">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700">
                          <a:solidFill>
                            <a:srgbClr val="101D49"/>
                          </a:solidFill>
                          <a:latin typeface="Calibri"/>
                          <a:ea typeface="Calibri"/>
                          <a:cs typeface="Calibri"/>
                          <a:sym typeface="Calibri"/>
                        </a:rPr>
                        <a:t>F</a:t>
                      </a:r>
                      <a:endParaRPr sz="1700" i="0" u="none" strike="noStrike" cap="none">
                        <a:solidFill>
                          <a:srgbClr val="101D49"/>
                        </a:solidFill>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101D49"/>
                        </a:buClr>
                        <a:buSzPts val="1600"/>
                        <a:buFont typeface="Calibri"/>
                        <a:buNone/>
                      </a:pPr>
                      <a:r>
                        <a:rPr lang="en-US" sz="1700" i="0" u="none" strike="noStrike" cap="none">
                          <a:solidFill>
                            <a:srgbClr val="101D49"/>
                          </a:solidFill>
                          <a:latin typeface="Calibri"/>
                          <a:ea typeface="Calibri"/>
                          <a:cs typeface="Calibri"/>
                          <a:sym typeface="Calibri"/>
                        </a:rPr>
                        <a:t>Technical Proposal Template</a:t>
                      </a:r>
                      <a:endParaRPr sz="1700" u="none" strike="noStrike" cap="none">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296350">
                <a:tc>
                  <a:txBody>
                    <a:bodyPr/>
                    <a:lstStyle/>
                    <a:p>
                      <a:pPr marL="0" lvl="0" indent="0" algn="l" rtl="0">
                        <a:lnSpc>
                          <a:spcPct val="100000"/>
                        </a:lnSpc>
                        <a:spcBef>
                          <a:spcPts val="0"/>
                        </a:spcBef>
                        <a:spcAft>
                          <a:spcPts val="0"/>
                        </a:spcAft>
                        <a:buNone/>
                      </a:pPr>
                      <a:r>
                        <a:rPr lang="en-US" sz="1700">
                          <a:solidFill>
                            <a:schemeClr val="dk1"/>
                          </a:solidFill>
                          <a:latin typeface="Calibri"/>
                          <a:ea typeface="Calibri"/>
                          <a:cs typeface="Calibri"/>
                          <a:sym typeface="Calibri"/>
                        </a:rPr>
                        <a:t>March 14, 2025</a:t>
                      </a:r>
                      <a:endParaRPr sz="1700">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700">
                          <a:solidFill>
                            <a:srgbClr val="101D49"/>
                          </a:solidFill>
                          <a:latin typeface="Calibri"/>
                          <a:ea typeface="Calibri"/>
                          <a:cs typeface="Calibri"/>
                          <a:sym typeface="Calibri"/>
                        </a:rPr>
                        <a:t>H</a:t>
                      </a:r>
                      <a:endParaRPr sz="1700" i="0" u="none" strike="noStrike" cap="none">
                        <a:solidFill>
                          <a:srgbClr val="101D49"/>
                        </a:solidFill>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700" i="0" u="none" strike="noStrike" cap="none">
                          <a:solidFill>
                            <a:srgbClr val="101D49"/>
                          </a:solidFill>
                          <a:latin typeface="Calibri"/>
                          <a:ea typeface="Calibri"/>
                          <a:cs typeface="Calibri"/>
                          <a:sym typeface="Calibri"/>
                        </a:rPr>
                        <a:t>Reference Check Forms</a:t>
                      </a:r>
                      <a:endParaRPr sz="1700" u="none" strike="noStrike" cap="none">
                        <a:latin typeface="Calibri"/>
                        <a:ea typeface="Calibri"/>
                        <a:cs typeface="Calibri"/>
                        <a:sym typeface="Calibri"/>
                      </a:endParaRPr>
                    </a:p>
                  </a:txBody>
                  <a:tcPr marL="91425" marR="91425" marT="45700" marB="4570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g1ee8d01f392_2_90"/>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sz="4000">
                <a:latin typeface="Calibri"/>
                <a:ea typeface="Calibri"/>
                <a:cs typeface="Calibri"/>
                <a:sym typeface="Calibri"/>
              </a:rPr>
              <a:t>Submission Requirements</a:t>
            </a:r>
            <a:br>
              <a:rPr lang="en-US" sz="4000">
                <a:latin typeface="Calibri"/>
                <a:ea typeface="Calibri"/>
                <a:cs typeface="Calibri"/>
                <a:sym typeface="Calibri"/>
              </a:rPr>
            </a:br>
            <a:endParaRPr sz="4000">
              <a:latin typeface="Calibri"/>
              <a:ea typeface="Calibri"/>
              <a:cs typeface="Calibri"/>
              <a:sym typeface="Calibri"/>
            </a:endParaRPr>
          </a:p>
        </p:txBody>
      </p:sp>
      <p:sp>
        <p:nvSpPr>
          <p:cNvPr id="465" name="Google Shape;465;g1ee8d01f392_2_90"/>
          <p:cNvSpPr txBox="1">
            <a:spLocks noGrp="1"/>
          </p:cNvSpPr>
          <p:nvPr>
            <p:ph type="body" idx="1"/>
          </p:nvPr>
        </p:nvSpPr>
        <p:spPr>
          <a:xfrm>
            <a:off x="1124625" y="1510900"/>
            <a:ext cx="10105500" cy="4163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101D49"/>
              </a:buClr>
              <a:buSzPts val="2600"/>
              <a:buNone/>
            </a:pPr>
            <a:r>
              <a:rPr lang="en-US" sz="1900" b="1" dirty="0">
                <a:solidFill>
                  <a:srgbClr val="101D49"/>
                </a:solidFill>
                <a:latin typeface="Calibri"/>
                <a:ea typeface="Calibri"/>
                <a:cs typeface="Calibri"/>
                <a:sym typeface="Calibri"/>
              </a:rPr>
              <a:t>All submissions must be made through the Supplier Portal as described in RFP Section 1.8. </a:t>
            </a:r>
            <a:endParaRPr sz="1900" dirty="0">
              <a:solidFill>
                <a:srgbClr val="101D49"/>
              </a:solidFill>
              <a:latin typeface="Calibri"/>
              <a:ea typeface="Calibri"/>
              <a:cs typeface="Calibri"/>
              <a:sym typeface="Calibri"/>
            </a:endParaRPr>
          </a:p>
          <a:p>
            <a:pPr marL="457200" lvl="0" indent="-355600" algn="l" rtl="0">
              <a:lnSpc>
                <a:spcPct val="100000"/>
              </a:lnSpc>
              <a:spcBef>
                <a:spcPts val="200"/>
              </a:spcBef>
              <a:spcAft>
                <a:spcPts val="0"/>
              </a:spcAft>
              <a:buSzPts val="2000"/>
              <a:buFont typeface="Calibri"/>
              <a:buChar char="■"/>
            </a:pPr>
            <a:r>
              <a:rPr lang="en-US" sz="1700" dirty="0">
                <a:solidFill>
                  <a:srgbClr val="000000"/>
                </a:solidFill>
                <a:latin typeface="Calibri"/>
                <a:ea typeface="Calibri"/>
                <a:cs typeface="Calibri"/>
                <a:sym typeface="Calibri"/>
              </a:rPr>
              <a:t>All proposals must be received through the Supplier Portal at the link below by the Procurement Division no later than the date and time outlined in </a:t>
            </a:r>
            <a:r>
              <a:rPr lang="en-US" sz="1700" u="sng" dirty="0">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Section 1.24</a:t>
            </a:r>
            <a:r>
              <a:rPr lang="en-US" sz="1700" dirty="0">
                <a:solidFill>
                  <a:schemeClr val="dk1"/>
                </a:solidFill>
                <a:latin typeface="Calibri"/>
                <a:ea typeface="Calibri"/>
                <a:cs typeface="Calibri"/>
                <a:sym typeface="Calibri"/>
              </a:rPr>
              <a:t> </a:t>
            </a:r>
            <a:r>
              <a:rPr lang="en-US" sz="1700" dirty="0">
                <a:solidFill>
                  <a:srgbClr val="000000"/>
                </a:solidFill>
                <a:latin typeface="Calibri"/>
                <a:ea typeface="Calibri"/>
                <a:cs typeface="Calibri"/>
                <a:sym typeface="Calibri"/>
              </a:rPr>
              <a:t>Summary of Milestones.  The proposal will be considered the official response in evaluating responses for scoring and protest resolution and may be posted on the IDOA website, </a:t>
            </a:r>
            <a:r>
              <a:rPr lang="en-US" sz="1500" u="sng" dirty="0">
                <a:solidFill>
                  <a:srgbClr val="0000FF"/>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www.in.gov/idoa/procurement/award-recommendations/</a:t>
            </a:r>
            <a:r>
              <a:rPr lang="en-US" sz="1700" dirty="0">
                <a:solidFill>
                  <a:srgbClr val="000000"/>
                </a:solidFill>
                <a:latin typeface="Calibri"/>
                <a:ea typeface="Calibri"/>
                <a:cs typeface="Calibri"/>
                <a:sym typeface="Calibri"/>
              </a:rPr>
              <a:t> if recommended for selection. The proposal must follow the format indicated in </a:t>
            </a:r>
            <a:r>
              <a:rPr lang="en-US" sz="1700" u="sng" dirty="0">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Section Two</a:t>
            </a:r>
            <a:r>
              <a:rPr lang="en-US" sz="1700" dirty="0">
                <a:solidFill>
                  <a:schemeClr val="dk1"/>
                </a:solidFill>
                <a:latin typeface="Calibri"/>
                <a:ea typeface="Calibri"/>
                <a:cs typeface="Calibri"/>
                <a:sym typeface="Calibri"/>
              </a:rPr>
              <a:t> </a:t>
            </a:r>
            <a:r>
              <a:rPr lang="en-US" sz="1700" dirty="0">
                <a:solidFill>
                  <a:srgbClr val="000000"/>
                </a:solidFill>
                <a:latin typeface="Calibri"/>
                <a:ea typeface="Calibri"/>
                <a:cs typeface="Calibri"/>
                <a:sym typeface="Calibri"/>
              </a:rPr>
              <a:t>of the RFP document. No other method of submission will be accepted.  Unnecessarily elaborate brochures or other presentations, beyond those necessary to present a complete and effective proposal, are not desired.   </a:t>
            </a:r>
            <a:endParaRPr sz="1700" dirty="0">
              <a:latin typeface="Calibri"/>
              <a:ea typeface="Calibri"/>
              <a:cs typeface="Calibri"/>
              <a:sym typeface="Calibri"/>
            </a:endParaRPr>
          </a:p>
          <a:p>
            <a:pPr marL="457200" lvl="0" indent="-355600" algn="l" rtl="0">
              <a:lnSpc>
                <a:spcPct val="100000"/>
              </a:lnSpc>
              <a:spcBef>
                <a:spcPts val="200"/>
              </a:spcBef>
              <a:spcAft>
                <a:spcPts val="0"/>
              </a:spcAft>
              <a:buSzPts val="2000"/>
              <a:buFont typeface="Calibri"/>
              <a:buChar char="■"/>
            </a:pPr>
            <a:r>
              <a:rPr lang="en-US" sz="1700" dirty="0">
                <a:solidFill>
                  <a:srgbClr val="000000"/>
                </a:solidFill>
                <a:latin typeface="Calibri"/>
                <a:ea typeface="Calibri"/>
                <a:cs typeface="Calibri"/>
                <a:sym typeface="Calibri"/>
              </a:rPr>
              <a:t>Multi-Factor Authentication: </a:t>
            </a:r>
            <a:r>
              <a:rPr lang="en-US" sz="1500" u="sng" dirty="0">
                <a:solidFill>
                  <a:srgbClr val="0000FF"/>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www.in.gov/iot/customer-service/myshareingov/multi-factor-authentication/</a:t>
            </a:r>
            <a:endParaRPr sz="1500" dirty="0">
              <a:solidFill>
                <a:srgbClr val="000000"/>
              </a:solidFill>
              <a:latin typeface="Calibri"/>
              <a:ea typeface="Calibri"/>
              <a:cs typeface="Calibri"/>
              <a:sym typeface="Calibri"/>
            </a:endParaRPr>
          </a:p>
          <a:p>
            <a:pPr marL="457200" lvl="0" indent="-355600" algn="l" rtl="0">
              <a:lnSpc>
                <a:spcPct val="100000"/>
              </a:lnSpc>
              <a:spcBef>
                <a:spcPts val="200"/>
              </a:spcBef>
              <a:spcAft>
                <a:spcPts val="0"/>
              </a:spcAft>
              <a:buSzPts val="2000"/>
              <a:buFont typeface="Calibri"/>
              <a:buChar char="■"/>
            </a:pPr>
            <a:r>
              <a:rPr lang="en-US" sz="1700" dirty="0">
                <a:solidFill>
                  <a:srgbClr val="000000"/>
                </a:solidFill>
                <a:latin typeface="Calibri"/>
                <a:ea typeface="Calibri"/>
                <a:cs typeface="Calibri"/>
                <a:sym typeface="Calibri"/>
              </a:rPr>
              <a:t>Supplier Portal: </a:t>
            </a:r>
            <a:r>
              <a:rPr lang="en-US" sz="1500" u="sng" dirty="0">
                <a:solidFill>
                  <a:srgbClr val="0000FF"/>
                </a:solidFill>
                <a:latin typeface="Calibri"/>
                <a:ea typeface="Calibri"/>
                <a:cs typeface="Calibri"/>
                <a:sym typeface="Calibri"/>
                <a:hlinkClick r:id="rId7">
                  <a:extLst>
                    <a:ext uri="{A12FA001-AC4F-418D-AE19-62706E023703}">
                      <ahyp:hlinkClr xmlns:ahyp="http://schemas.microsoft.com/office/drawing/2018/hyperlinkcolor" val="tx"/>
                    </a:ext>
                  </a:extLst>
                </a:hlinkClick>
              </a:rPr>
              <a:t>www.in.gov/idoa/procurement/supplier-resource-center/requirements-to-do-business-with-the-state/bidder-profile-registration/</a:t>
            </a:r>
            <a:endParaRPr sz="1500" dirty="0">
              <a:solidFill>
                <a:srgbClr val="000000"/>
              </a:solidFill>
              <a:latin typeface="Calibri"/>
              <a:ea typeface="Calibri"/>
              <a:cs typeface="Calibri"/>
              <a:sym typeface="Calibri"/>
            </a:endParaRPr>
          </a:p>
          <a:p>
            <a:pPr marL="457200" lvl="0" indent="-355600" algn="l" rtl="0">
              <a:lnSpc>
                <a:spcPct val="100000"/>
              </a:lnSpc>
              <a:spcBef>
                <a:spcPts val="200"/>
              </a:spcBef>
              <a:spcAft>
                <a:spcPts val="0"/>
              </a:spcAft>
              <a:buSzPts val="2000"/>
              <a:buFont typeface="Calibri"/>
              <a:buChar char="■"/>
            </a:pPr>
            <a:r>
              <a:rPr lang="en-US" sz="1700" dirty="0">
                <a:solidFill>
                  <a:srgbClr val="000000"/>
                </a:solidFill>
                <a:latin typeface="Calibri"/>
                <a:ea typeface="Calibri"/>
                <a:cs typeface="Calibri"/>
                <a:sym typeface="Calibri"/>
              </a:rPr>
              <a:t>PDF guide on how to submit an electronic bid: </a:t>
            </a:r>
            <a:r>
              <a:rPr lang="en-US" sz="1500" u="sng" dirty="0">
                <a:solidFill>
                  <a:srgbClr val="0000FF"/>
                </a:solidFill>
                <a:latin typeface="Calibri"/>
                <a:ea typeface="Calibri"/>
                <a:cs typeface="Calibri"/>
                <a:sym typeface="Calibri"/>
                <a:hlinkClick r:id="rId8">
                  <a:extLst>
                    <a:ext uri="{A12FA001-AC4F-418D-AE19-62706E023703}">
                      <ahyp:hlinkClr xmlns:ahyp="http://schemas.microsoft.com/office/drawing/2018/hyperlinkcolor" val="tx"/>
                    </a:ext>
                  </a:extLst>
                </a:hlinkClick>
              </a:rPr>
              <a:t>www.in.gov/idoa/procurement/supplier-resource-center/requirements-to-do-business-with-the-state/bidder-</a:t>
            </a:r>
            <a:endParaRPr dirty="0"/>
          </a:p>
          <a:p>
            <a:pPr marL="457200" lvl="0" indent="0" algn="l" rtl="0">
              <a:lnSpc>
                <a:spcPct val="100000"/>
              </a:lnSpc>
              <a:spcBef>
                <a:spcPts val="200"/>
              </a:spcBef>
              <a:spcAft>
                <a:spcPts val="0"/>
              </a:spcAft>
              <a:buNone/>
            </a:pPr>
            <a:r>
              <a:rPr lang="en-US" sz="1500" u="sng" dirty="0">
                <a:solidFill>
                  <a:srgbClr val="0000FF"/>
                </a:solidFill>
                <a:latin typeface="Calibri"/>
                <a:ea typeface="Calibri"/>
                <a:cs typeface="Calibri"/>
                <a:sym typeface="Calibri"/>
                <a:hlinkClick r:id="rId8">
                  <a:extLst>
                    <a:ext uri="{A12FA001-AC4F-418D-AE19-62706E023703}">
                      <ahyp:hlinkClr xmlns:ahyp="http://schemas.microsoft.com/office/drawing/2018/hyperlinkcolor" val="tx"/>
                    </a:ext>
                  </a:extLst>
                </a:hlinkClick>
              </a:rPr>
              <a:t>profile-registration/manage-my-bidder-profile/submitting-a-bid/</a:t>
            </a:r>
            <a:endParaRPr sz="1500" dirty="0">
              <a:latin typeface="Calibri"/>
              <a:ea typeface="Calibri"/>
              <a:cs typeface="Calibri"/>
              <a:sym typeface="Calibri"/>
            </a:endParaRPr>
          </a:p>
          <a:p>
            <a:pPr marL="0" lvl="0" indent="0" algn="l" rtl="0">
              <a:lnSpc>
                <a:spcPct val="94000"/>
              </a:lnSpc>
              <a:spcBef>
                <a:spcPts val="1200"/>
              </a:spcBef>
              <a:spcAft>
                <a:spcPts val="0"/>
              </a:spcAft>
              <a:buNone/>
            </a:pPr>
            <a:endParaRPr sz="1900" dirty="0">
              <a:latin typeface="Calibri"/>
              <a:ea typeface="Calibri"/>
              <a:cs typeface="Calibri"/>
              <a:sym typeface="Calibri"/>
            </a:endParaRPr>
          </a:p>
        </p:txBody>
      </p:sp>
      <p:sp>
        <p:nvSpPr>
          <p:cNvPr id="466" name="Google Shape;466;g1ee8d01f392_2_90"/>
          <p:cNvSpPr txBox="1"/>
          <p:nvPr/>
        </p:nvSpPr>
        <p:spPr>
          <a:xfrm>
            <a:off x="1124625" y="5779390"/>
            <a:ext cx="9369000" cy="415500"/>
          </a:xfrm>
          <a:prstGeom prst="rect">
            <a:avLst/>
          </a:prstGeom>
          <a:noFill/>
          <a:ln>
            <a:noFill/>
          </a:ln>
        </p:spPr>
        <p:txBody>
          <a:bodyPr spcFirstLastPara="1" wrap="square" lIns="0" tIns="0" rIns="0" bIns="0" anchor="t" anchorCtr="0">
            <a:spAutoFit/>
          </a:bodyPr>
          <a:lstStyle/>
          <a:p>
            <a:pPr marL="0" lvl="0" indent="0" algn="l" rtl="0">
              <a:lnSpc>
                <a:spcPct val="90000"/>
              </a:lnSpc>
              <a:spcBef>
                <a:spcPts val="0"/>
              </a:spcBef>
              <a:spcAft>
                <a:spcPts val="0"/>
              </a:spcAft>
              <a:buNone/>
            </a:pPr>
            <a:r>
              <a:rPr lang="en-US" sz="1500" b="1" dirty="0">
                <a:solidFill>
                  <a:srgbClr val="FF0000"/>
                </a:solidFill>
                <a:latin typeface="Calibri"/>
                <a:ea typeface="Calibri"/>
                <a:cs typeface="Calibri"/>
                <a:sym typeface="Calibri"/>
              </a:rPr>
              <a:t>It is your responsibility to ensure that all required documents and forms are submitted prior to the due dates. Failure to complete or submit required documents and forms may result in disqualification or loss of points. </a:t>
            </a:r>
            <a:endParaRPr sz="1200" b="1" dirty="0"/>
          </a:p>
        </p:txBody>
      </p:sp>
      <p:sp>
        <p:nvSpPr>
          <p:cNvPr id="467" name="Google Shape;467;g1ee8d01f392_2_90"/>
          <p:cNvSpPr txBox="1"/>
          <p:nvPr/>
        </p:nvSpPr>
        <p:spPr>
          <a:xfrm>
            <a:off x="404779" y="5267395"/>
            <a:ext cx="9405300" cy="459600"/>
          </a:xfrm>
          <a:prstGeom prst="rect">
            <a:avLst/>
          </a:prstGeom>
          <a:noFill/>
          <a:ln>
            <a:noFill/>
          </a:ln>
        </p:spPr>
        <p:txBody>
          <a:bodyPr spcFirstLastPara="1" wrap="square" lIns="91425" tIns="91425" rIns="91425" bIns="91425" anchor="t" anchorCtr="0">
            <a:spAutoFit/>
          </a:bodyPr>
          <a:lstStyle/>
          <a:p>
            <a:pPr marL="0" lvl="0" indent="0" algn="l" rtl="0">
              <a:lnSpc>
                <a:spcPct val="94000"/>
              </a:lnSpc>
              <a:spcBef>
                <a:spcPts val="1200"/>
              </a:spcBef>
              <a:spcAft>
                <a:spcPts val="0"/>
              </a:spcAft>
              <a:buNone/>
            </a:pPr>
            <a:r>
              <a:rPr lang="en-US" sz="1900" b="1" dirty="0">
                <a:solidFill>
                  <a:srgbClr val="101D49"/>
                </a:solidFill>
                <a:latin typeface="Calibri"/>
                <a:ea typeface="Calibri"/>
                <a:cs typeface="Calibri"/>
                <a:sym typeface="Calibri"/>
              </a:rPr>
              <a:t>You must be a registered bidder to submit a proposal. </a:t>
            </a:r>
            <a:endParaRPr sz="1900" dirty="0">
              <a:solidFill>
                <a:schemeClr val="dk2"/>
              </a:solidFill>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p37"/>
          <p:cNvSpPr txBox="1">
            <a:spLocks noGrp="1"/>
          </p:cNvSpPr>
          <p:nvPr>
            <p:ph type="title"/>
          </p:nvPr>
        </p:nvSpPr>
        <p:spPr>
          <a:xfrm>
            <a:off x="1219200" y="685800"/>
            <a:ext cx="9753600" cy="1119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101D49"/>
              </a:buClr>
              <a:buSzPts val="4000"/>
              <a:buFont typeface="Calibri"/>
              <a:buNone/>
            </a:pPr>
            <a:r>
              <a:rPr lang="en-US" sz="4000"/>
              <a:t>Additional Information</a:t>
            </a:r>
            <a:endParaRPr/>
          </a:p>
        </p:txBody>
      </p:sp>
      <p:sp>
        <p:nvSpPr>
          <p:cNvPr id="474" name="Google Shape;474;p37"/>
          <p:cNvSpPr txBox="1">
            <a:spLocks noGrp="1"/>
          </p:cNvSpPr>
          <p:nvPr>
            <p:ph type="body" idx="1"/>
          </p:nvPr>
        </p:nvSpPr>
        <p:spPr>
          <a:xfrm>
            <a:off x="1141379" y="1531200"/>
            <a:ext cx="10045500" cy="46170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500"/>
              </a:spcBef>
              <a:spcAft>
                <a:spcPts val="0"/>
              </a:spcAft>
              <a:buClr>
                <a:schemeClr val="dk1"/>
              </a:buClr>
              <a:buSzPts val="1800"/>
              <a:buNone/>
            </a:pPr>
            <a:r>
              <a:rPr lang="en-US" sz="2400" b="1" dirty="0">
                <a:solidFill>
                  <a:schemeClr val="dk1"/>
                </a:solidFill>
              </a:rPr>
              <a:t>IDOA PROCUREMENT LINKS AND NUMBERS: </a:t>
            </a:r>
            <a:r>
              <a:rPr lang="en-US" sz="2400" u="sng" dirty="0">
                <a:solidFill>
                  <a:schemeClr val="hlink"/>
                </a:solidFill>
                <a:hlinkClick r:id="rId3"/>
              </a:rPr>
              <a:t>in.gov/</a:t>
            </a:r>
            <a:r>
              <a:rPr lang="en-US" sz="2400" u="sng" dirty="0" err="1">
                <a:solidFill>
                  <a:schemeClr val="hlink"/>
                </a:solidFill>
                <a:hlinkClick r:id="rId3"/>
              </a:rPr>
              <a:t>idoa</a:t>
            </a:r>
            <a:r>
              <a:rPr lang="en-US" sz="2400" u="sng" dirty="0">
                <a:solidFill>
                  <a:schemeClr val="hlink"/>
                </a:solidFill>
                <a:hlinkClick r:id="rId3"/>
              </a:rPr>
              <a:t>/procurement/</a:t>
            </a:r>
            <a:r>
              <a:rPr lang="en-US" sz="2400" dirty="0">
                <a:solidFill>
                  <a:schemeClr val="dk1"/>
                </a:solidFill>
              </a:rPr>
              <a:t> </a:t>
            </a:r>
            <a:endParaRPr sz="2400" dirty="0">
              <a:solidFill>
                <a:schemeClr val="dk1"/>
              </a:solidFill>
            </a:endParaRPr>
          </a:p>
          <a:p>
            <a:pPr marL="685800" lvl="0" indent="-368300" algn="l" rtl="0">
              <a:lnSpc>
                <a:spcPct val="100000"/>
              </a:lnSpc>
              <a:spcBef>
                <a:spcPts val="500"/>
              </a:spcBef>
              <a:spcAft>
                <a:spcPts val="0"/>
              </a:spcAft>
              <a:buClr>
                <a:schemeClr val="dk1"/>
              </a:buClr>
              <a:buSzPts val="2200"/>
              <a:buFont typeface="Calibri"/>
              <a:buAutoNum type="alphaUcPeriod"/>
            </a:pPr>
            <a:r>
              <a:rPr lang="en-US" sz="2200" dirty="0">
                <a:solidFill>
                  <a:schemeClr val="dk1"/>
                </a:solidFill>
              </a:rPr>
              <a:t>Link to the developing for bidder registry with IDOA and Secretary of State.</a:t>
            </a:r>
            <a:r>
              <a:rPr lang="en-US" sz="2200" dirty="0"/>
              <a:t> </a:t>
            </a:r>
            <a:r>
              <a:rPr lang="en-US" sz="2200" i="0" u="sng" dirty="0">
                <a:solidFill>
                  <a:srgbClr val="4C7C99"/>
                </a:solidFill>
                <a:hlinkClick r:id="rId4">
                  <a:extLst>
                    <a:ext uri="{A12FA001-AC4F-418D-AE19-62706E023703}">
                      <ahyp:hlinkClr xmlns:ahyp="http://schemas.microsoft.com/office/drawing/2018/hyperlinkcolor" val="tx"/>
                    </a:ext>
                  </a:extLst>
                </a:hlinkClick>
              </a:rPr>
              <a:t>www.in.gov/idoa/2464.htm</a:t>
            </a:r>
            <a:endParaRPr sz="2200" i="0" dirty="0">
              <a:solidFill>
                <a:srgbClr val="4C7C99"/>
              </a:solidFill>
            </a:endParaRPr>
          </a:p>
          <a:p>
            <a:pPr marL="685800" lvl="0" indent="-368300" algn="l" rtl="0">
              <a:lnSpc>
                <a:spcPct val="100000"/>
              </a:lnSpc>
              <a:spcBef>
                <a:spcPts val="500"/>
              </a:spcBef>
              <a:spcAft>
                <a:spcPts val="0"/>
              </a:spcAft>
              <a:buClr>
                <a:schemeClr val="dk1"/>
              </a:buClr>
              <a:buSzPts val="2200"/>
              <a:buFont typeface="Calibri"/>
              <a:buAutoNum type="alphaUcPeriod"/>
            </a:pPr>
            <a:r>
              <a:rPr lang="en-US" sz="2200" dirty="0">
                <a:solidFill>
                  <a:schemeClr val="dk1"/>
                </a:solidFill>
              </a:rPr>
              <a:t>Secretary of State of Indiana:</a:t>
            </a:r>
            <a:r>
              <a:rPr lang="en-US" sz="2200" dirty="0"/>
              <a:t> </a:t>
            </a:r>
            <a:r>
              <a:rPr lang="en-US" sz="2200" i="0" dirty="0">
                <a:solidFill>
                  <a:schemeClr val="dk1"/>
                </a:solidFill>
              </a:rPr>
              <a:t>Can be reached at (317) 232-6576 for registration assistance. </a:t>
            </a:r>
            <a:r>
              <a:rPr lang="en-US" sz="2200" i="0" u="sng" dirty="0">
                <a:solidFill>
                  <a:srgbClr val="4C7C99"/>
                </a:solidFill>
                <a:hlinkClick r:id="rId5">
                  <a:extLst>
                    <a:ext uri="{A12FA001-AC4F-418D-AE19-62706E023703}">
                      <ahyp:hlinkClr xmlns:ahyp="http://schemas.microsoft.com/office/drawing/2018/hyperlinkcolor" val="tx"/>
                    </a:ext>
                  </a:extLst>
                </a:hlinkClick>
              </a:rPr>
              <a:t>www.in.gov/sos</a:t>
            </a:r>
            <a:endParaRPr sz="2200" i="0" dirty="0">
              <a:solidFill>
                <a:srgbClr val="4C7C99"/>
              </a:solidFill>
            </a:endParaRPr>
          </a:p>
          <a:p>
            <a:pPr marL="685800" lvl="0" indent="-368300" algn="l" rtl="0">
              <a:lnSpc>
                <a:spcPct val="100000"/>
              </a:lnSpc>
              <a:spcBef>
                <a:spcPts val="500"/>
              </a:spcBef>
              <a:spcAft>
                <a:spcPts val="0"/>
              </a:spcAft>
              <a:buClr>
                <a:schemeClr val="dk1"/>
              </a:buClr>
              <a:buSzPts val="2200"/>
              <a:buFont typeface="Calibri"/>
              <a:buAutoNum type="alphaUcPeriod"/>
            </a:pPr>
            <a:r>
              <a:rPr lang="en-US" sz="2200" dirty="0">
                <a:solidFill>
                  <a:schemeClr val="dk1"/>
                </a:solidFill>
              </a:rPr>
              <a:t>See Vendor and Supplier Resource Center:</a:t>
            </a:r>
            <a:r>
              <a:rPr lang="en-US" sz="2200" dirty="0"/>
              <a:t> </a:t>
            </a:r>
            <a:r>
              <a:rPr lang="en-US" sz="2200" i="0" u="sng" dirty="0">
                <a:solidFill>
                  <a:srgbClr val="4C7C99"/>
                </a:solidFill>
                <a:hlinkClick r:id="rId6">
                  <a:extLst>
                    <a:ext uri="{A12FA001-AC4F-418D-AE19-62706E023703}">
                      <ahyp:hlinkClr xmlns:ahyp="http://schemas.microsoft.com/office/drawing/2018/hyperlinkcolor" val="tx"/>
                    </a:ext>
                  </a:extLst>
                </a:hlinkClick>
              </a:rPr>
              <a:t>www.in.gov/idoa/3106.htm</a:t>
            </a:r>
            <a:endParaRPr sz="2200" i="0" dirty="0">
              <a:solidFill>
                <a:srgbClr val="4C7C99"/>
              </a:solidFill>
            </a:endParaRPr>
          </a:p>
          <a:p>
            <a:pPr marL="685800" lvl="0" indent="-368300" algn="l" rtl="0">
              <a:lnSpc>
                <a:spcPct val="100000"/>
              </a:lnSpc>
              <a:spcBef>
                <a:spcPts val="500"/>
              </a:spcBef>
              <a:spcAft>
                <a:spcPts val="0"/>
              </a:spcAft>
              <a:buClr>
                <a:schemeClr val="dk1"/>
              </a:buClr>
              <a:buSzPts val="2200"/>
              <a:buFont typeface="Calibri"/>
              <a:buAutoNum type="alphaUcPeriod"/>
            </a:pPr>
            <a:r>
              <a:rPr lang="en-US" sz="2200" dirty="0">
                <a:solidFill>
                  <a:schemeClr val="dk1"/>
                </a:solidFill>
              </a:rPr>
              <a:t>Minority and Women Owned Business Enterprises:</a:t>
            </a:r>
            <a:r>
              <a:rPr lang="en-US" sz="2200" dirty="0"/>
              <a:t> </a:t>
            </a:r>
            <a:r>
              <a:rPr lang="en-US" sz="2200" i="0" dirty="0">
                <a:solidFill>
                  <a:schemeClr val="dk1"/>
                </a:solidFill>
              </a:rPr>
              <a:t>Link to more information and full listing of IDOA Minority and Women Owned Businesses</a:t>
            </a:r>
            <a:r>
              <a:rPr lang="en-US" sz="2200" dirty="0"/>
              <a:t> </a:t>
            </a:r>
            <a:r>
              <a:rPr lang="en-US" sz="2200" i="0" u="sng" dirty="0">
                <a:solidFill>
                  <a:srgbClr val="4C7C99"/>
                </a:solidFill>
                <a:hlinkClick r:id="rId7">
                  <a:extLst>
                    <a:ext uri="{A12FA001-AC4F-418D-AE19-62706E023703}">
                      <ahyp:hlinkClr xmlns:ahyp="http://schemas.microsoft.com/office/drawing/2018/hyperlinkcolor" val="tx"/>
                    </a:ext>
                  </a:extLst>
                </a:hlinkClick>
              </a:rPr>
              <a:t>www.in.gov/idoa/2352.htm</a:t>
            </a:r>
            <a:endParaRPr sz="2200" i="0" dirty="0">
              <a:solidFill>
                <a:srgbClr val="4C7C99"/>
              </a:solidFill>
            </a:endParaRPr>
          </a:p>
          <a:p>
            <a:pPr marL="685800" lvl="0" indent="-368300" algn="l" rtl="0">
              <a:lnSpc>
                <a:spcPct val="100000"/>
              </a:lnSpc>
              <a:spcBef>
                <a:spcPts val="500"/>
              </a:spcBef>
              <a:spcAft>
                <a:spcPts val="0"/>
              </a:spcAft>
              <a:buClr>
                <a:schemeClr val="dk1"/>
              </a:buClr>
              <a:buSzPts val="2200"/>
              <a:buFont typeface="Calibri"/>
              <a:buAutoNum type="alphaUcPeriod"/>
            </a:pPr>
            <a:r>
              <a:rPr lang="en-US" sz="2200" dirty="0">
                <a:solidFill>
                  <a:schemeClr val="dk1"/>
                </a:solidFill>
              </a:rPr>
              <a:t>RFP posting and updates: </a:t>
            </a:r>
            <a:r>
              <a:rPr lang="en-US" sz="2200" i="0" dirty="0">
                <a:solidFill>
                  <a:schemeClr val="dk1"/>
                </a:solidFill>
              </a:rPr>
              <a:t>Go to </a:t>
            </a:r>
            <a:r>
              <a:rPr lang="en-US" sz="2200" i="0" u="sng" dirty="0">
                <a:solidFill>
                  <a:srgbClr val="4C7C99"/>
                </a:solidFill>
                <a:hlinkClick r:id="rId8">
                  <a:extLst>
                    <a:ext uri="{A12FA001-AC4F-418D-AE19-62706E023703}">
                      <ahyp:hlinkClr xmlns:ahyp="http://schemas.microsoft.com/office/drawing/2018/hyperlinkcolor" val="tx"/>
                    </a:ext>
                  </a:extLst>
                </a:hlinkClick>
              </a:rPr>
              <a:t>www.in.gov/idoa/2354.htm</a:t>
            </a:r>
            <a:r>
              <a:rPr lang="en-US" sz="2200" i="0" dirty="0">
                <a:solidFill>
                  <a:srgbClr val="4C7C99"/>
                </a:solidFill>
              </a:rPr>
              <a:t> </a:t>
            </a:r>
            <a:endParaRPr sz="2200" i="0" dirty="0">
              <a:solidFill>
                <a:srgbClr val="4C7C99"/>
              </a:solidFill>
            </a:endParaRPr>
          </a:p>
          <a:p>
            <a:pPr marL="1200150" lvl="1" indent="-342900" algn="l" rtl="0">
              <a:lnSpc>
                <a:spcPct val="100000"/>
              </a:lnSpc>
              <a:spcBef>
                <a:spcPts val="0"/>
              </a:spcBef>
              <a:spcAft>
                <a:spcPts val="0"/>
              </a:spcAft>
              <a:buClr>
                <a:schemeClr val="dk1"/>
              </a:buClr>
              <a:buSzPts val="1800"/>
              <a:buChar char="–"/>
            </a:pPr>
            <a:r>
              <a:rPr lang="en-US" sz="1800" dirty="0">
                <a:solidFill>
                  <a:schemeClr val="dk1"/>
                </a:solidFill>
              </a:rPr>
              <a:t>S</a:t>
            </a:r>
            <a:r>
              <a:rPr lang="en-US" sz="1800" i="1" dirty="0">
                <a:solidFill>
                  <a:schemeClr val="dk1"/>
                </a:solidFill>
              </a:rPr>
              <a:t>elect “Current Opportunities” link</a:t>
            </a:r>
            <a:endParaRPr sz="1800" dirty="0">
              <a:solidFill>
                <a:schemeClr val="dk1"/>
              </a:solidFill>
            </a:endParaRPr>
          </a:p>
          <a:p>
            <a:pPr marL="1200150" lvl="1" indent="-342900" algn="l" rtl="0">
              <a:lnSpc>
                <a:spcPct val="100000"/>
              </a:lnSpc>
              <a:spcBef>
                <a:spcPts val="0"/>
              </a:spcBef>
              <a:spcAft>
                <a:spcPts val="0"/>
              </a:spcAft>
              <a:buClr>
                <a:schemeClr val="dk1"/>
              </a:buClr>
              <a:buSzPts val="1800"/>
              <a:buChar char="–"/>
            </a:pPr>
            <a:r>
              <a:rPr lang="en-US" sz="1800" dirty="0">
                <a:solidFill>
                  <a:schemeClr val="dk1"/>
                </a:solidFill>
              </a:rPr>
              <a:t>S</a:t>
            </a:r>
            <a:r>
              <a:rPr lang="en-US" sz="1800" i="1" dirty="0">
                <a:solidFill>
                  <a:schemeClr val="dk1"/>
                </a:solidFill>
              </a:rPr>
              <a:t>croll through table until you find desired RFP number on left-hand side </a:t>
            </a:r>
            <a:endParaRPr sz="1800" i="1" dirty="0">
              <a:solidFill>
                <a:schemeClr val="dk1"/>
              </a:solidFill>
            </a:endParaRPr>
          </a:p>
          <a:p>
            <a:pPr marL="1200150" lvl="0" indent="0" algn="l" rtl="0">
              <a:lnSpc>
                <a:spcPct val="100000"/>
              </a:lnSpc>
              <a:spcBef>
                <a:spcPts val="0"/>
              </a:spcBef>
              <a:spcAft>
                <a:spcPts val="0"/>
              </a:spcAft>
              <a:buNone/>
            </a:pPr>
            <a:r>
              <a:rPr lang="en-US" sz="1800" i="1" dirty="0">
                <a:solidFill>
                  <a:schemeClr val="dk1"/>
                </a:solidFill>
              </a:rPr>
              <a:t>and click the link.</a:t>
            </a:r>
            <a:endParaRPr sz="1800" b="1" i="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38"/>
          <p:cNvSpPr txBox="1">
            <a:spLocks noGrp="1"/>
          </p:cNvSpPr>
          <p:nvPr>
            <p:ph type="title"/>
          </p:nvPr>
        </p:nvSpPr>
        <p:spPr>
          <a:xfrm>
            <a:off x="1198225" y="685800"/>
            <a:ext cx="9774600" cy="11271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Questions</a:t>
            </a:r>
            <a:endParaRPr sz="4000"/>
          </a:p>
        </p:txBody>
      </p:sp>
      <p:sp>
        <p:nvSpPr>
          <p:cNvPr id="481" name="Google Shape;481;p38"/>
          <p:cNvSpPr txBox="1">
            <a:spLocks noGrp="1"/>
          </p:cNvSpPr>
          <p:nvPr>
            <p:ph type="body" idx="1"/>
          </p:nvPr>
        </p:nvSpPr>
        <p:spPr>
          <a:xfrm>
            <a:off x="906371" y="1624800"/>
            <a:ext cx="9774600" cy="4547400"/>
          </a:xfrm>
          <a:prstGeom prst="rect">
            <a:avLst/>
          </a:prstGeom>
          <a:noFill/>
          <a:ln>
            <a:noFill/>
          </a:ln>
        </p:spPr>
        <p:txBody>
          <a:bodyPr spcFirstLastPara="1" wrap="square" lIns="91425" tIns="45700" rIns="91425" bIns="45700" anchor="t" anchorCtr="0">
            <a:noAutofit/>
          </a:bodyPr>
          <a:lstStyle/>
          <a:p>
            <a:pPr marL="457200" lvl="0" indent="-381000" algn="l" rtl="0">
              <a:spcBef>
                <a:spcPts val="1000"/>
              </a:spcBef>
              <a:spcAft>
                <a:spcPts val="0"/>
              </a:spcAft>
              <a:buClr>
                <a:srgbClr val="101D49"/>
              </a:buClr>
              <a:buSzPts val="2400"/>
              <a:buFont typeface="Noto Sans Symbols"/>
              <a:buChar char="▪"/>
            </a:pPr>
            <a:r>
              <a:rPr lang="en-US" sz="2400" dirty="0">
                <a:solidFill>
                  <a:srgbClr val="101D49"/>
                </a:solidFill>
              </a:rPr>
              <a:t>All questions/inquiries regarding this solicitation must be submitted by the date and time outlined in Section 1.24.  </a:t>
            </a:r>
            <a:endParaRPr sz="2400" dirty="0">
              <a:solidFill>
                <a:srgbClr val="101D49"/>
              </a:solidFill>
            </a:endParaRPr>
          </a:p>
          <a:p>
            <a:pPr marL="457200" lvl="0" indent="-381000" algn="l" rtl="0">
              <a:spcBef>
                <a:spcPts val="1000"/>
              </a:spcBef>
              <a:spcAft>
                <a:spcPts val="0"/>
              </a:spcAft>
              <a:buClr>
                <a:srgbClr val="101D49"/>
              </a:buClr>
              <a:buSzPts val="2400"/>
              <a:buFont typeface="Noto Sans Symbols"/>
              <a:buChar char="▪"/>
            </a:pPr>
            <a:r>
              <a:rPr lang="en-US" sz="2400" dirty="0">
                <a:solidFill>
                  <a:srgbClr val="101D49"/>
                </a:solidFill>
              </a:rPr>
              <a:t>Questions/Inquiries may be submitted in </a:t>
            </a:r>
            <a:r>
              <a:rPr lang="en-US" sz="2400" b="1" dirty="0">
                <a:solidFill>
                  <a:srgbClr val="101D49"/>
                </a:solidFill>
              </a:rPr>
              <a:t>Attachment G: Q&amp;A Template</a:t>
            </a:r>
            <a:r>
              <a:rPr lang="en-US" sz="2400" dirty="0">
                <a:solidFill>
                  <a:srgbClr val="101D49"/>
                </a:solidFill>
              </a:rPr>
              <a:t>, via email to </a:t>
            </a:r>
            <a:r>
              <a:rPr lang="en-US" sz="2400" u="sng" dirty="0">
                <a:solidFill>
                  <a:srgbClr val="4C7C99"/>
                </a:solidFill>
                <a:hlinkClick r:id="rId3">
                  <a:extLst>
                    <a:ext uri="{A12FA001-AC4F-418D-AE19-62706E023703}">
                      <ahyp:hlinkClr xmlns:ahyp="http://schemas.microsoft.com/office/drawing/2018/hyperlinkcolor" val="tx"/>
                    </a:ext>
                  </a:extLst>
                </a:hlinkClick>
              </a:rPr>
              <a:t>rfp@idoa.in.gov</a:t>
            </a:r>
            <a:r>
              <a:rPr lang="en-US" sz="2400" dirty="0">
                <a:solidFill>
                  <a:schemeClr val="dk1"/>
                </a:solidFill>
              </a:rPr>
              <a:t> </a:t>
            </a:r>
            <a:r>
              <a:rPr lang="en-US" sz="2400" dirty="0">
                <a:solidFill>
                  <a:srgbClr val="101D49"/>
                </a:solidFill>
              </a:rPr>
              <a:t>and must be received by the time and date indicated in Section 1.24.  </a:t>
            </a:r>
            <a:endParaRPr sz="2400" dirty="0">
              <a:solidFill>
                <a:srgbClr val="101D49"/>
              </a:solidFill>
            </a:endParaRPr>
          </a:p>
          <a:p>
            <a:pPr marL="914400" lvl="1" indent="-381000" algn="l" rtl="0">
              <a:spcBef>
                <a:spcPts val="1000"/>
              </a:spcBef>
              <a:spcAft>
                <a:spcPts val="0"/>
              </a:spcAft>
              <a:buClr>
                <a:srgbClr val="101D49"/>
              </a:buClr>
              <a:buSzPts val="2400"/>
              <a:buFont typeface="Noto Sans Symbols"/>
              <a:buChar char="–"/>
            </a:pPr>
            <a:r>
              <a:rPr lang="en-US" sz="2400" dirty="0">
                <a:solidFill>
                  <a:srgbClr val="101D49"/>
                </a:solidFill>
              </a:rPr>
              <a:t>The subject line of the email submissions must clearly state the following:  “</a:t>
            </a:r>
            <a:r>
              <a:rPr lang="en-US" sz="2400" b="1" dirty="0">
                <a:solidFill>
                  <a:srgbClr val="101D49"/>
                </a:solidFill>
              </a:rPr>
              <a:t>RFP 25-82589 Questions/Inquiries – [INSERT COMPANY NAME]</a:t>
            </a:r>
            <a:r>
              <a:rPr lang="en-US" sz="2400" dirty="0">
                <a:solidFill>
                  <a:srgbClr val="101D49"/>
                </a:solidFill>
              </a:rPr>
              <a:t>”.</a:t>
            </a:r>
            <a:endParaRPr sz="2400" dirty="0">
              <a:solidFill>
                <a:srgbClr val="101D49"/>
              </a:solidFill>
            </a:endParaRPr>
          </a:p>
          <a:p>
            <a:pPr marL="457200" lvl="0" indent="-381000" algn="l" rtl="0">
              <a:spcBef>
                <a:spcPts val="1000"/>
              </a:spcBef>
              <a:spcAft>
                <a:spcPts val="0"/>
              </a:spcAft>
              <a:buClr>
                <a:srgbClr val="101D49"/>
              </a:buClr>
              <a:buSzPts val="2400"/>
              <a:buFont typeface="Noto Sans Symbols"/>
              <a:buChar char="▪"/>
            </a:pPr>
            <a:r>
              <a:rPr lang="en-US" sz="2400" b="1" dirty="0">
                <a:solidFill>
                  <a:srgbClr val="101D49"/>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Reminder</a:t>
            </a:r>
            <a:r>
              <a:rPr lang="en-US" sz="2400" dirty="0">
                <a:solidFill>
                  <a:srgbClr val="101D49"/>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 If interested, send a Pre-Proposal Network Opportunities Form (Attachment I) via email, to </a:t>
            </a:r>
            <a:r>
              <a:rPr lang="en-US" sz="2400" u="sng" dirty="0">
                <a:solidFill>
                  <a:srgbClr val="4C7C99"/>
                </a:solidFill>
                <a:latin typeface="Calibri"/>
                <a:ea typeface="Calibri"/>
                <a:cs typeface="Calibri"/>
                <a:sym typeface="Calibri"/>
                <a:hlinkClick r:id="rId3">
                  <a:extLst>
                    <a:ext uri="{A12FA001-AC4F-418D-AE19-62706E023703}">
                      <ahyp:hlinkClr xmlns:ahyp="http://schemas.microsoft.com/office/drawing/2018/hyperlinkcolor" val="tx"/>
                    </a:ext>
                  </a:extLst>
                </a:hlinkClick>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rfp@idoa.in.gov</a:t>
            </a:r>
            <a:r>
              <a:rPr lang="en-US" sz="2400" dirty="0">
                <a:solidFill>
                  <a:schemeClr val="dk1"/>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rPr>
              <a:t> </a:t>
            </a:r>
            <a:r>
              <a:rPr lang="en-US" sz="2400" b="1" dirty="0">
                <a:solidFill>
                  <a:srgbClr val="101D49"/>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by 3:00 PM ET on </a:t>
            </a:r>
            <a:r>
              <a:rPr lang="en-US" sz="2400" b="1" dirty="0">
                <a:solidFill>
                  <a:schemeClr val="dk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rPr>
              <a:t>01</a:t>
            </a:r>
            <a:r>
              <a:rPr lang="en-US" sz="2400" b="1" dirty="0">
                <a:solidFill>
                  <a:schemeClr val="dk1"/>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rPr>
              <a:t>/</a:t>
            </a:r>
            <a:r>
              <a:rPr lang="en-US" sz="2400" b="1" dirty="0">
                <a:solidFill>
                  <a:schemeClr val="dk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29</a:t>
            </a:r>
            <a:r>
              <a:rPr lang="en-US" sz="2400" b="1" dirty="0">
                <a:solidFill>
                  <a:schemeClr val="dk1"/>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rPr>
              <a:t>/202</a:t>
            </a:r>
            <a:r>
              <a:rPr lang="en-US" sz="2400" b="1" dirty="0">
                <a:solidFill>
                  <a:schemeClr val="dk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
                  </a:ext>
                </a:extLst>
              </a:rPr>
              <a:t>5</a:t>
            </a:r>
            <a:r>
              <a:rPr lang="en-US" sz="2400" b="1" dirty="0">
                <a:solidFill>
                  <a:schemeClr val="dk1"/>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
                  </a:ext>
                </a:extLst>
              </a:rPr>
              <a:t> (</a:t>
            </a:r>
            <a:r>
              <a:rPr lang="en-US" sz="2400" b="1" dirty="0">
                <a:solidFill>
                  <a:schemeClr val="dk1"/>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
                  </a:ext>
                </a:extLst>
              </a:rPr>
              <a:t>Wednesday</a:t>
            </a:r>
            <a:r>
              <a:rPr lang="en-US" sz="2400" b="1" dirty="0">
                <a:solidFill>
                  <a:schemeClr val="dk1"/>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rPr>
              <a:t>).</a:t>
            </a:r>
            <a:endParaRPr sz="2400" b="1" dirty="0">
              <a:solidFill>
                <a:schemeClr val="dk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Shape 486"/>
        <p:cNvGrpSpPr/>
        <p:nvPr/>
      </p:nvGrpSpPr>
      <p:grpSpPr>
        <a:xfrm>
          <a:off x="0" y="0"/>
          <a:ext cx="0" cy="0"/>
          <a:chOff x="0" y="0"/>
          <a:chExt cx="0" cy="0"/>
        </a:xfrm>
      </p:grpSpPr>
      <p:sp>
        <p:nvSpPr>
          <p:cNvPr id="487" name="Google Shape;487;p39"/>
          <p:cNvSpPr txBox="1">
            <a:spLocks noGrp="1"/>
          </p:cNvSpPr>
          <p:nvPr>
            <p:ph type="ctrTitle"/>
          </p:nvPr>
        </p:nvSpPr>
        <p:spPr>
          <a:xfrm>
            <a:off x="1173625" y="1143475"/>
            <a:ext cx="9846000" cy="4580100"/>
          </a:xfrm>
          <a:prstGeom prst="rect">
            <a:avLst/>
          </a:prstGeom>
          <a:noFill/>
          <a:ln>
            <a:noFill/>
          </a:ln>
        </p:spPr>
        <p:txBody>
          <a:bodyPr spcFirstLastPara="1" wrap="square" lIns="91425" tIns="45700" rIns="91425" bIns="45700" anchor="ctr" anchorCtr="0">
            <a:noAutofit/>
          </a:bodyPr>
          <a:lstStyle/>
          <a:p>
            <a:pPr marL="0" lvl="0" indent="0" algn="ctr" rtl="0">
              <a:lnSpc>
                <a:spcPct val="89000"/>
              </a:lnSpc>
              <a:spcBef>
                <a:spcPts val="0"/>
              </a:spcBef>
              <a:spcAft>
                <a:spcPts val="0"/>
              </a:spcAft>
              <a:buClr>
                <a:srgbClr val="101D49"/>
              </a:buClr>
              <a:buSzPts val="6000"/>
              <a:buFont typeface="Calibri"/>
              <a:buNone/>
            </a:pPr>
            <a:r>
              <a:rPr lang="en-US" sz="6000" b="1" cap="none">
                <a:latin typeface="Calibri"/>
                <a:ea typeface="Calibri"/>
                <a:cs typeface="Calibri"/>
                <a:sym typeface="Calibri"/>
              </a:rPr>
              <a:t>Thank You</a:t>
            </a:r>
            <a:br>
              <a:rPr lang="en-US" sz="2800" b="1" cap="none"/>
            </a:br>
            <a:br>
              <a:rPr lang="en-US" sz="2800" b="1" cap="none"/>
            </a:br>
            <a:r>
              <a:rPr lang="en-US" sz="2400" b="1"/>
              <a:t>Lindsey Osborne</a:t>
            </a:r>
            <a:br>
              <a:rPr lang="en-US" sz="2400" b="1" cap="none"/>
            </a:br>
            <a:r>
              <a:rPr lang="en-US" sz="2400" u="sng">
                <a:solidFill>
                  <a:srgbClr val="0000FF"/>
                </a:solidFill>
                <a:hlinkClick r:id="rId3">
                  <a:extLst>
                    <a:ext uri="{A12FA001-AC4F-418D-AE19-62706E023703}">
                      <ahyp:hlinkClr xmlns:ahyp="http://schemas.microsoft.com/office/drawing/2018/hyperlinkcolor" val="tx"/>
                    </a:ext>
                  </a:extLst>
                </a:hlinkClick>
              </a:rPr>
              <a:t>liosborne@idoa.in.gov</a:t>
            </a:r>
            <a:r>
              <a:rPr lang="en-US" sz="2400">
                <a:solidFill>
                  <a:srgbClr val="0000FF"/>
                </a:solidFill>
              </a:rPr>
              <a:t> </a:t>
            </a:r>
            <a:br>
              <a:rPr lang="en-US" sz="2400" b="1" cap="none"/>
            </a:br>
            <a:br>
              <a:rPr lang="en-US" sz="2400" b="1" cap="none"/>
            </a:br>
            <a:br>
              <a:rPr lang="en-US" sz="2400" b="1" cap="none"/>
            </a:br>
            <a:r>
              <a:rPr lang="en-US" sz="2400" b="1" cap="none">
                <a:latin typeface="Calibri"/>
                <a:ea typeface="Calibri"/>
                <a:cs typeface="Calibri"/>
                <a:sym typeface="Calibri"/>
              </a:rPr>
              <a:t>Division of Supplier Diversity</a:t>
            </a:r>
            <a:br>
              <a:rPr lang="en-US" sz="2400" cap="none"/>
            </a:br>
            <a:r>
              <a:rPr lang="en-US" sz="2400" u="sng" cap="none">
                <a:solidFill>
                  <a:srgbClr val="0000FF"/>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mwbecompliance@idoa.in.gov</a:t>
            </a:r>
            <a:r>
              <a:rPr lang="en-US" sz="2400" cap="none">
                <a:solidFill>
                  <a:srgbClr val="0000FF"/>
                </a:solidFill>
                <a:latin typeface="Calibri"/>
                <a:ea typeface="Calibri"/>
                <a:cs typeface="Calibri"/>
                <a:sym typeface="Calibri"/>
              </a:rPr>
              <a:t> </a:t>
            </a:r>
            <a:br>
              <a:rPr lang="en-US" sz="2400" cap="none"/>
            </a:br>
            <a:r>
              <a:rPr lang="en-US" sz="2400" u="sng" cap="none">
                <a:solidFill>
                  <a:srgbClr val="0000FF"/>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www.in.gov/idoa/mwbe/payaudit.htm</a:t>
            </a:r>
            <a:r>
              <a:rPr lang="en-US" sz="2400" cap="none">
                <a:solidFill>
                  <a:srgbClr val="0000FF"/>
                </a:solidFill>
                <a:latin typeface="Calibri"/>
                <a:ea typeface="Calibri"/>
                <a:cs typeface="Calibri"/>
                <a:sym typeface="Calibri"/>
              </a:rPr>
              <a:t> </a:t>
            </a:r>
            <a:endParaRPr sz="2400" cap="none">
              <a:solidFill>
                <a:srgbClr val="0000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4"/>
          <p:cNvSpPr txBox="1">
            <a:spLocks noGrp="1"/>
          </p:cNvSpPr>
          <p:nvPr>
            <p:ph type="title"/>
          </p:nvPr>
        </p:nvSpPr>
        <p:spPr>
          <a:xfrm>
            <a:off x="1214450" y="685800"/>
            <a:ext cx="9758400" cy="11355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Purpose of the RFP and Background</a:t>
            </a:r>
            <a:endParaRPr/>
          </a:p>
        </p:txBody>
      </p:sp>
      <p:sp>
        <p:nvSpPr>
          <p:cNvPr id="216" name="Google Shape;216;p4"/>
          <p:cNvSpPr txBox="1">
            <a:spLocks noGrp="1"/>
          </p:cNvSpPr>
          <p:nvPr>
            <p:ph type="body" idx="1"/>
          </p:nvPr>
        </p:nvSpPr>
        <p:spPr>
          <a:xfrm>
            <a:off x="1371600" y="1928191"/>
            <a:ext cx="9070258" cy="3795736"/>
          </a:xfrm>
          <a:prstGeom prst="rect">
            <a:avLst/>
          </a:prstGeom>
          <a:noFill/>
          <a:ln>
            <a:noFill/>
          </a:ln>
        </p:spPr>
        <p:txBody>
          <a:bodyPr spcFirstLastPara="1" wrap="square" lIns="91425" tIns="45700" rIns="91425" bIns="45700" anchor="t" anchorCtr="0">
            <a:normAutofit/>
          </a:bodyPr>
          <a:lstStyle/>
          <a:p>
            <a:pPr marL="383540" lvl="0" indent="-383540" algn="l" rtl="0">
              <a:lnSpc>
                <a:spcPct val="94000"/>
              </a:lnSpc>
              <a:spcBef>
                <a:spcPts val="0"/>
              </a:spcBef>
              <a:spcAft>
                <a:spcPts val="0"/>
              </a:spcAft>
              <a:buClr>
                <a:srgbClr val="101D49"/>
              </a:buClr>
              <a:buSzPts val="2400"/>
              <a:buChar char="■"/>
            </a:pPr>
            <a:r>
              <a:rPr lang="en-US" sz="2400">
                <a:solidFill>
                  <a:srgbClr val="101D49"/>
                </a:solidFill>
              </a:rPr>
              <a:t>The purpose of this solicitation is to select a respondent that can satisfy the State’s need for competency restoration services. It is the intent of the Division of Mental Health and Addiction to contract with a respondent that provides quality competency restoration services to justice-involved Hoosiers, in partnership with the State of Indiana.</a:t>
            </a:r>
            <a:endParaRPr sz="2400">
              <a:solidFill>
                <a:srgbClr val="101D49"/>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5"/>
          <p:cNvSpPr txBox="1">
            <a:spLocks noGrp="1"/>
          </p:cNvSpPr>
          <p:nvPr>
            <p:ph type="title"/>
          </p:nvPr>
        </p:nvSpPr>
        <p:spPr>
          <a:xfrm>
            <a:off x="1198100" y="685800"/>
            <a:ext cx="9803700" cy="11352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Scope of Work – Section 1.4</a:t>
            </a:r>
            <a:endParaRPr/>
          </a:p>
        </p:txBody>
      </p:sp>
      <p:sp>
        <p:nvSpPr>
          <p:cNvPr id="223" name="Google Shape;223;p5"/>
          <p:cNvSpPr txBox="1">
            <a:spLocks noGrp="1"/>
          </p:cNvSpPr>
          <p:nvPr>
            <p:ph type="body" idx="1"/>
          </p:nvPr>
        </p:nvSpPr>
        <p:spPr>
          <a:xfrm>
            <a:off x="1385150" y="1821000"/>
            <a:ext cx="9174600" cy="4434300"/>
          </a:xfrm>
          <a:prstGeom prst="rect">
            <a:avLst/>
          </a:prstGeom>
          <a:noFill/>
          <a:ln>
            <a:noFill/>
          </a:ln>
        </p:spPr>
        <p:txBody>
          <a:bodyPr spcFirstLastPara="1" wrap="square" lIns="91425" tIns="45700" rIns="91425" bIns="45700" anchor="ctr" anchorCtr="0">
            <a:noAutofit/>
          </a:bodyPr>
          <a:lstStyle/>
          <a:p>
            <a:pPr marL="383540" lvl="0" indent="-421640" algn="l" rtl="0">
              <a:lnSpc>
                <a:spcPct val="94000"/>
              </a:lnSpc>
              <a:spcBef>
                <a:spcPts val="0"/>
              </a:spcBef>
              <a:spcAft>
                <a:spcPts val="0"/>
              </a:spcAft>
              <a:buClr>
                <a:srgbClr val="101D49"/>
              </a:buClr>
              <a:buSzPts val="2400"/>
              <a:buChar char="■"/>
            </a:pPr>
            <a:r>
              <a:rPr lang="en-US" sz="2400">
                <a:solidFill>
                  <a:srgbClr val="101D49"/>
                </a:solidFill>
                <a:latin typeface="Calibri"/>
                <a:ea typeface="Calibri"/>
                <a:cs typeface="Calibri"/>
                <a:sym typeface="Calibri"/>
              </a:rPr>
              <a:t>Through this RFP, IDOA is seeking to procure </a:t>
            </a:r>
            <a:r>
              <a:rPr lang="en-US" sz="2400">
                <a:solidFill>
                  <a:srgbClr val="101D49"/>
                </a:solidFill>
              </a:rPr>
              <a:t>a </a:t>
            </a:r>
            <a:r>
              <a:rPr lang="en-US" sz="2400">
                <a:solidFill>
                  <a:srgbClr val="101D49"/>
                </a:solidFill>
                <a:latin typeface="Calibri"/>
                <a:ea typeface="Calibri"/>
                <a:cs typeface="Calibri"/>
                <a:sym typeface="Calibri"/>
              </a:rPr>
              <a:t>Contractor(s)</a:t>
            </a:r>
            <a:r>
              <a:rPr lang="en-US" sz="2400">
                <a:solidFill>
                  <a:srgbClr val="101D49"/>
                </a:solidFill>
              </a:rPr>
              <a:t> whose responsibilities will include</a:t>
            </a:r>
            <a:endParaRPr sz="2400">
              <a:solidFill>
                <a:srgbClr val="101D49"/>
              </a:solidFill>
            </a:endParaRPr>
          </a:p>
          <a:p>
            <a:pPr marL="914400" lvl="1" indent="-368300" algn="l" rtl="0">
              <a:lnSpc>
                <a:spcPct val="94000"/>
              </a:lnSpc>
              <a:spcBef>
                <a:spcPts val="0"/>
              </a:spcBef>
              <a:spcAft>
                <a:spcPts val="0"/>
              </a:spcAft>
              <a:buClr>
                <a:srgbClr val="101D49"/>
              </a:buClr>
              <a:buSzPts val="2200"/>
              <a:buChar char="–"/>
            </a:pPr>
            <a:r>
              <a:rPr lang="en-US" sz="2200" i="0">
                <a:solidFill>
                  <a:srgbClr val="101D49"/>
                </a:solidFill>
              </a:rPr>
              <a:t>Conducting a full psychiatric evaluation of each patient admitted upon patient intake; </a:t>
            </a:r>
            <a:endParaRPr sz="2200" i="0">
              <a:solidFill>
                <a:srgbClr val="101D49"/>
              </a:solidFill>
            </a:endParaRPr>
          </a:p>
          <a:p>
            <a:pPr marL="914400" lvl="1" indent="-368300" algn="l" rtl="0">
              <a:spcBef>
                <a:spcPts val="0"/>
              </a:spcBef>
              <a:spcAft>
                <a:spcPts val="0"/>
              </a:spcAft>
              <a:buClr>
                <a:srgbClr val="101D49"/>
              </a:buClr>
              <a:buSzPts val="2200"/>
              <a:buChar char="–"/>
            </a:pPr>
            <a:r>
              <a:rPr lang="en-US" sz="2200" i="0">
                <a:solidFill>
                  <a:srgbClr val="101D49"/>
                </a:solidFill>
              </a:rPr>
              <a:t>Providing treatment according to all applicable laws and with protocol based on trauma-informed, evidence-based, and person-centered practices; </a:t>
            </a:r>
            <a:endParaRPr sz="2200" i="0">
              <a:solidFill>
                <a:srgbClr val="101D49"/>
              </a:solidFill>
            </a:endParaRPr>
          </a:p>
          <a:p>
            <a:pPr marL="914400" lvl="1" indent="-368300" algn="l" rtl="0">
              <a:spcBef>
                <a:spcPts val="0"/>
              </a:spcBef>
              <a:spcAft>
                <a:spcPts val="0"/>
              </a:spcAft>
              <a:buClr>
                <a:srgbClr val="101D49"/>
              </a:buClr>
              <a:buSzPts val="2200"/>
              <a:buChar char="–"/>
            </a:pPr>
            <a:r>
              <a:rPr lang="en-US" sz="2200" i="0">
                <a:solidFill>
                  <a:srgbClr val="101D49"/>
                </a:solidFill>
              </a:rPr>
              <a:t>Delivering legal education training, including education on the legal process and the charges for which the patient in focus stands accused; </a:t>
            </a:r>
            <a:endParaRPr sz="2200" i="0">
              <a:solidFill>
                <a:srgbClr val="101D49"/>
              </a:solidFill>
            </a:endParaRPr>
          </a:p>
          <a:p>
            <a:pPr marL="914400" lvl="1" indent="-368300" algn="l" rtl="0">
              <a:spcBef>
                <a:spcPts val="0"/>
              </a:spcBef>
              <a:spcAft>
                <a:spcPts val="0"/>
              </a:spcAft>
              <a:buClr>
                <a:srgbClr val="101D49"/>
              </a:buClr>
              <a:buSzPts val="2200"/>
              <a:buChar char="–"/>
            </a:pPr>
            <a:r>
              <a:rPr lang="en-US" sz="2200" i="0">
                <a:solidFill>
                  <a:srgbClr val="101D49"/>
                </a:solidFill>
              </a:rPr>
              <a:t>Ensuring experienced and qualified personnel are on staff who are qualified to administer the care detailed in the Scope of Work; and</a:t>
            </a:r>
            <a:endParaRPr sz="2200" i="0">
              <a:solidFill>
                <a:srgbClr val="101D49"/>
              </a:solidFill>
            </a:endParaRPr>
          </a:p>
          <a:p>
            <a:pPr marL="914400" lvl="1" indent="-368300" algn="l" rtl="0">
              <a:spcBef>
                <a:spcPts val="0"/>
              </a:spcBef>
              <a:spcAft>
                <a:spcPts val="0"/>
              </a:spcAft>
              <a:buClr>
                <a:srgbClr val="101D49"/>
              </a:buClr>
              <a:buSzPts val="2200"/>
              <a:buChar char="–"/>
            </a:pPr>
            <a:r>
              <a:rPr lang="en-US" sz="2200" i="0">
                <a:solidFill>
                  <a:srgbClr val="101D49"/>
                </a:solidFill>
              </a:rPr>
              <a:t>Collaborating with the State to ensure that all patients receive appropriate and proper care under this contract</a:t>
            </a:r>
            <a:endParaRPr sz="2200" i="0">
              <a:solidFill>
                <a:srgbClr val="101D49"/>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6"/>
          <p:cNvSpPr txBox="1">
            <a:spLocks noGrp="1"/>
          </p:cNvSpPr>
          <p:nvPr>
            <p:ph type="title"/>
          </p:nvPr>
        </p:nvSpPr>
        <p:spPr>
          <a:xfrm>
            <a:off x="1206400" y="685800"/>
            <a:ext cx="9766500" cy="1135200"/>
          </a:xfrm>
          <a:prstGeom prst="rect">
            <a:avLst/>
          </a:prstGeom>
          <a:noFill/>
          <a:ln>
            <a:noFill/>
          </a:ln>
        </p:spPr>
        <p:txBody>
          <a:bodyPr spcFirstLastPara="1" wrap="square" lIns="91425" tIns="45700" rIns="91425" bIns="45700" anchor="ctr" anchorCtr="0">
            <a:noAutofit/>
          </a:bodyPr>
          <a:lstStyle/>
          <a:p>
            <a:pPr marL="0" lvl="0" indent="0" algn="l" rtl="0">
              <a:lnSpc>
                <a:spcPct val="89000"/>
              </a:lnSpc>
              <a:spcBef>
                <a:spcPts val="0"/>
              </a:spcBef>
              <a:spcAft>
                <a:spcPts val="0"/>
              </a:spcAft>
              <a:buClr>
                <a:srgbClr val="101D49"/>
              </a:buClr>
              <a:buSzPts val="4000"/>
              <a:buFont typeface="Calibri"/>
              <a:buNone/>
            </a:pPr>
            <a:r>
              <a:rPr lang="en-US" sz="4000"/>
              <a:t>Term of Contract</a:t>
            </a:r>
            <a:endParaRPr/>
          </a:p>
        </p:txBody>
      </p:sp>
      <p:sp>
        <p:nvSpPr>
          <p:cNvPr id="230" name="Google Shape;230;p6"/>
          <p:cNvSpPr txBox="1">
            <a:spLocks noGrp="1"/>
          </p:cNvSpPr>
          <p:nvPr>
            <p:ph type="body" idx="1"/>
          </p:nvPr>
        </p:nvSpPr>
        <p:spPr>
          <a:xfrm>
            <a:off x="1371600" y="1821004"/>
            <a:ext cx="9058800" cy="2900100"/>
          </a:xfrm>
          <a:prstGeom prst="rect">
            <a:avLst/>
          </a:prstGeom>
          <a:noFill/>
          <a:ln>
            <a:noFill/>
          </a:ln>
        </p:spPr>
        <p:txBody>
          <a:bodyPr spcFirstLastPara="1" wrap="square" lIns="91425" tIns="45700" rIns="91425" bIns="45700" anchor="t" anchorCtr="0">
            <a:normAutofit/>
          </a:bodyPr>
          <a:lstStyle/>
          <a:p>
            <a:pPr marL="457200" lvl="0" indent="-381000" algn="l" rtl="0">
              <a:lnSpc>
                <a:spcPct val="100000"/>
              </a:lnSpc>
              <a:spcBef>
                <a:spcPts val="1000"/>
              </a:spcBef>
              <a:spcAft>
                <a:spcPts val="0"/>
              </a:spcAft>
              <a:buClr>
                <a:srgbClr val="101D49"/>
              </a:buClr>
              <a:buSzPts val="2400"/>
              <a:buChar char="■"/>
            </a:pPr>
            <a:r>
              <a:rPr lang="en-US" sz="2400">
                <a:solidFill>
                  <a:srgbClr val="101D49"/>
                </a:solidFill>
              </a:rPr>
              <a:t>The </a:t>
            </a:r>
            <a:r>
              <a:rPr lang="en-US" sz="2400">
                <a:solidFill>
                  <a:srgbClr val="101D49"/>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State</a:t>
            </a:r>
            <a:r>
              <a:rPr lang="en-US" sz="2400">
                <a:solidFill>
                  <a:srgbClr val="101D49"/>
                </a:solidFill>
              </a:rPr>
              <a:t> intends to sign a contract with at least one (1) Respondent to fulfill the requirements in this solicitation.  </a:t>
            </a:r>
            <a:endParaRPr sz="2400">
              <a:solidFill>
                <a:srgbClr val="101D49"/>
              </a:solidFill>
            </a:endParaRPr>
          </a:p>
          <a:p>
            <a:pPr marL="457200" lvl="0" indent="-381000" algn="l" rtl="0">
              <a:lnSpc>
                <a:spcPct val="100000"/>
              </a:lnSpc>
              <a:spcBef>
                <a:spcPts val="1000"/>
              </a:spcBef>
              <a:spcAft>
                <a:spcPts val="0"/>
              </a:spcAft>
              <a:buClr>
                <a:srgbClr val="101D49"/>
              </a:buClr>
              <a:buSzPts val="2400"/>
              <a:buChar char="■"/>
            </a:pPr>
            <a:r>
              <a:rPr lang="en-US" sz="2400">
                <a:solidFill>
                  <a:srgbClr val="101D49"/>
                </a:solidFill>
              </a:rPr>
              <a:t>The term of the contract shall be for a period of three (3) years from the date of contract execution. There may be three (3) one-year renewals for a total of six (6) years at the State’s option. </a:t>
            </a:r>
            <a:endParaRPr sz="2400">
              <a:solidFill>
                <a:srgbClr val="101D49"/>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7"/>
          <p:cNvSpPr txBox="1">
            <a:spLocks noGrp="1"/>
          </p:cNvSpPr>
          <p:nvPr>
            <p:ph type="title"/>
          </p:nvPr>
        </p:nvSpPr>
        <p:spPr>
          <a:xfrm>
            <a:off x="1200150" y="685796"/>
            <a:ext cx="9601200" cy="1149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101D49"/>
              </a:buClr>
              <a:buSzPts val="4000"/>
              <a:buFont typeface="Calibri"/>
              <a:buNone/>
            </a:pPr>
            <a:r>
              <a:rPr lang="en-US" sz="40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Key </a:t>
            </a:r>
            <a:r>
              <a:rPr lang="en-US" sz="40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Dates</a:t>
            </a:r>
            <a:endParaRPr/>
          </a:p>
        </p:txBody>
      </p:sp>
      <p:graphicFrame>
        <p:nvGraphicFramePr>
          <p:cNvPr id="237" name="Google Shape;237;p7"/>
          <p:cNvGraphicFramePr/>
          <p:nvPr>
            <p:extLst>
              <p:ext uri="{D42A27DB-BD31-4B8C-83A1-F6EECF244321}">
                <p14:modId xmlns:p14="http://schemas.microsoft.com/office/powerpoint/2010/main" val="2810502928"/>
              </p:ext>
            </p:extLst>
          </p:nvPr>
        </p:nvGraphicFramePr>
        <p:xfrm>
          <a:off x="1278571" y="1682887"/>
          <a:ext cx="9252275" cy="4506213"/>
        </p:xfrm>
        <a:graphic>
          <a:graphicData uri="http://schemas.openxmlformats.org/drawingml/2006/table">
            <a:tbl>
              <a:tblPr firstRow="1" bandRow="1">
                <a:noFill/>
                <a:tableStyleId>{8EE42DBE-B56C-42DE-B0EB-27337329E4E1}</a:tableStyleId>
              </a:tblPr>
              <a:tblGrid>
                <a:gridCol w="5494300">
                  <a:extLst>
                    <a:ext uri="{9D8B030D-6E8A-4147-A177-3AD203B41FA5}">
                      <a16:colId xmlns:a16="http://schemas.microsoft.com/office/drawing/2014/main" val="20000"/>
                    </a:ext>
                  </a:extLst>
                </a:gridCol>
                <a:gridCol w="3757975">
                  <a:extLst>
                    <a:ext uri="{9D8B030D-6E8A-4147-A177-3AD203B41FA5}">
                      <a16:colId xmlns:a16="http://schemas.microsoft.com/office/drawing/2014/main" val="20001"/>
                    </a:ext>
                  </a:extLst>
                </a:gridCol>
              </a:tblGrid>
              <a:tr h="352110">
                <a:tc>
                  <a:txBody>
                    <a:bodyPr/>
                    <a:lstStyle/>
                    <a:p>
                      <a:pPr marL="0" marR="0" lvl="0" indent="0" algn="ctr" rtl="0">
                        <a:lnSpc>
                          <a:spcPct val="100000"/>
                        </a:lnSpc>
                        <a:spcBef>
                          <a:spcPts val="0"/>
                        </a:spcBef>
                        <a:spcAft>
                          <a:spcPts val="0"/>
                        </a:spcAft>
                        <a:buClr>
                          <a:srgbClr val="000000"/>
                        </a:buClr>
                        <a:buSzPts val="1500"/>
                        <a:buFont typeface="Arial"/>
                        <a:buNone/>
                      </a:pPr>
                      <a:r>
                        <a:rPr lang="en-US" sz="1500" u="none" strike="noStrike" cap="none">
                          <a:solidFill>
                            <a:schemeClr val="dk1"/>
                          </a:solidFill>
                          <a:latin typeface="Calibri"/>
                          <a:ea typeface="Calibri"/>
                          <a:cs typeface="Calibri"/>
                          <a:sym typeface="Calibri"/>
                        </a:rPr>
                        <a:t>Activity</a:t>
                      </a:r>
                      <a:endParaRPr sz="1500" u="none" strike="noStrike" cap="none">
                        <a:solidFill>
                          <a:schemeClr val="dk1"/>
                        </a:solidFill>
                        <a:latin typeface="Calibri"/>
                        <a:ea typeface="Calibri"/>
                        <a:cs typeface="Calibri"/>
                        <a:sym typeface="Calibri"/>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CC6D6"/>
                    </a:solidFill>
                  </a:tcPr>
                </a:tc>
                <a:tc>
                  <a:txBody>
                    <a:bodyPr/>
                    <a:lstStyle/>
                    <a:p>
                      <a:pPr marL="0" marR="0" lvl="0" indent="0" algn="ctr" rtl="0">
                        <a:lnSpc>
                          <a:spcPct val="100000"/>
                        </a:lnSpc>
                        <a:spcBef>
                          <a:spcPts val="0"/>
                        </a:spcBef>
                        <a:spcAft>
                          <a:spcPts val="0"/>
                        </a:spcAft>
                        <a:buClr>
                          <a:srgbClr val="000000"/>
                        </a:buClr>
                        <a:buSzPts val="1500"/>
                        <a:buFont typeface="Arial"/>
                        <a:buNone/>
                      </a:pPr>
                      <a:r>
                        <a:rPr lang="en-US" sz="1500" u="none" strike="noStrike" cap="none">
                          <a:solidFill>
                            <a:schemeClr val="dk1"/>
                          </a:solidFill>
                          <a:latin typeface="Calibri"/>
                          <a:ea typeface="Calibri"/>
                          <a:cs typeface="Calibri"/>
                          <a:sym typeface="Calibri"/>
                        </a:rPr>
                        <a:t>Date</a:t>
                      </a:r>
                      <a:endParaRPr sz="1500" u="none" strike="noStrike" cap="none">
                        <a:solidFill>
                          <a:schemeClr val="dk1"/>
                        </a:solidFill>
                        <a:latin typeface="Calibri"/>
                        <a:ea typeface="Calibri"/>
                        <a:cs typeface="Calibri"/>
                        <a:sym typeface="Calibri"/>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ACC6D6"/>
                    </a:solidFill>
                  </a:tcPr>
                </a:tc>
                <a:extLst>
                  <a:ext uri="{0D108BD9-81ED-4DB2-BD59-A6C34878D82A}">
                    <a16:rowId xmlns:a16="http://schemas.microsoft.com/office/drawing/2014/main" val="10000"/>
                  </a:ext>
                </a:extLst>
              </a:tr>
              <a:tr h="344401">
                <a:tc>
                  <a:txBody>
                    <a:bodyPr/>
                    <a:lstStyle/>
                    <a:p>
                      <a:pPr marL="0" marR="0" lvl="0" indent="0" algn="l" rtl="0">
                        <a:lnSpc>
                          <a:spcPct val="100000"/>
                        </a:lnSpc>
                        <a:spcBef>
                          <a:spcPts val="0"/>
                        </a:spcBef>
                        <a:spcAft>
                          <a:spcPts val="0"/>
                        </a:spcAft>
                        <a:buClr>
                          <a:srgbClr val="000000"/>
                        </a:buClr>
                        <a:buSzPts val="1500"/>
                        <a:buFont typeface="Arial"/>
                        <a:buNone/>
                      </a:pPr>
                      <a:r>
                        <a:rPr lang="en-US" sz="1500">
                          <a:solidFill>
                            <a:srgbClr val="101D49"/>
                          </a:solidFill>
                          <a:latin typeface="Calibri"/>
                          <a:ea typeface="Calibri"/>
                          <a:cs typeface="Calibri"/>
                          <a:sym typeface="Calibri"/>
                        </a:rPr>
                        <a:t>Issue of solicitation</a:t>
                      </a:r>
                      <a:endParaRPr sz="1500" u="none" strike="noStrike" cap="none">
                        <a:solidFill>
                          <a:srgbClr val="101D49"/>
                        </a:solidFill>
                        <a:latin typeface="Calibri"/>
                        <a:ea typeface="Calibri"/>
                        <a:cs typeface="Calibri"/>
                        <a:sym typeface="Calibri"/>
                      </a:endParaRPr>
                    </a:p>
                  </a:txBody>
                  <a:tcPr marL="91425" marR="91425" marT="27425" marB="274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500"/>
                        <a:buFont typeface="Arial"/>
                        <a:buNone/>
                      </a:pPr>
                      <a:r>
                        <a:rPr lang="en-US" sz="1500" dirty="0">
                          <a:latin typeface="Calibri"/>
                          <a:ea typeface="Calibri"/>
                          <a:cs typeface="Calibri"/>
                          <a:sym typeface="Calibri"/>
                        </a:rPr>
                        <a:t>Tuesday, January 14, 2025</a:t>
                      </a:r>
                      <a:endParaRPr sz="1500" u="none" strike="noStrike" cap="none" dirty="0"/>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344401">
                <a:tc>
                  <a:txBody>
                    <a:bodyPr/>
                    <a:lstStyle/>
                    <a:p>
                      <a:pPr marL="0" marR="0" lvl="0" indent="0" algn="l" rtl="0">
                        <a:lnSpc>
                          <a:spcPct val="100000"/>
                        </a:lnSpc>
                        <a:spcBef>
                          <a:spcPts val="0"/>
                        </a:spcBef>
                        <a:spcAft>
                          <a:spcPts val="0"/>
                        </a:spcAft>
                        <a:buClr>
                          <a:srgbClr val="000000"/>
                        </a:buClr>
                        <a:buSzPts val="1500"/>
                        <a:buFont typeface="Arial"/>
                        <a:buNone/>
                      </a:pPr>
                      <a:r>
                        <a:rPr lang="en-US" sz="1500" u="none" strike="noStrike" cap="none">
                          <a:solidFill>
                            <a:srgbClr val="101D49"/>
                          </a:solidFill>
                          <a:latin typeface="Calibri"/>
                          <a:ea typeface="Calibri"/>
                          <a:cs typeface="Calibri"/>
                          <a:sym typeface="Calibri"/>
                        </a:rPr>
                        <a:t>Deadline to Submit</a:t>
                      </a:r>
                      <a:r>
                        <a:rPr lang="en-US" sz="1500">
                          <a:solidFill>
                            <a:srgbClr val="101D49"/>
                          </a:solidFill>
                          <a:latin typeface="Calibri"/>
                          <a:ea typeface="Calibri"/>
                          <a:cs typeface="Calibri"/>
                          <a:sym typeface="Calibri"/>
                        </a:rPr>
                        <a:t> </a:t>
                      </a:r>
                      <a:r>
                        <a:rPr lang="en-US" sz="1500" u="none" strike="noStrike" cap="none">
                          <a:solidFill>
                            <a:srgbClr val="101D49"/>
                          </a:solidFill>
                          <a:latin typeface="Calibri"/>
                          <a:ea typeface="Calibri"/>
                          <a:cs typeface="Calibri"/>
                          <a:sym typeface="Calibri"/>
                        </a:rPr>
                        <a:t>Written Questions</a:t>
                      </a:r>
                      <a:endParaRPr sz="1500" u="none" strike="noStrike" cap="none"/>
                    </a:p>
                  </a:txBody>
                  <a:tcPr marL="91425" marR="91425" marT="27425" marB="274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3F3F3"/>
                    </a:solidFill>
                  </a:tcPr>
                </a:tc>
                <a:tc>
                  <a:txBody>
                    <a:bodyPr/>
                    <a:lstStyle/>
                    <a:p>
                      <a:pPr marL="0" lvl="0" indent="0" algn="ctr" rtl="0">
                        <a:spcBef>
                          <a:spcPts val="0"/>
                        </a:spcBef>
                        <a:spcAft>
                          <a:spcPts val="0"/>
                        </a:spcAft>
                        <a:buClr>
                          <a:schemeClr val="dk1"/>
                        </a:buClr>
                        <a:buSzPts val="1100"/>
                        <a:buFont typeface="Arial"/>
                        <a:buNone/>
                      </a:pPr>
                      <a:r>
                        <a:rPr lang="en-US" sz="1500" dirty="0">
                          <a:latin typeface="Calibri"/>
                          <a:ea typeface="Calibri"/>
                          <a:cs typeface="Calibri"/>
                          <a:sym typeface="Calibri"/>
                        </a:rPr>
                        <a:t>January 29, 2025 by 10:00 AM Eastern Time</a:t>
                      </a:r>
                      <a:endParaRPr sz="1500" dirty="0">
                        <a:latin typeface="Calibri"/>
                        <a:ea typeface="Calibri"/>
                        <a:cs typeface="Calibri"/>
                        <a:sym typeface="Calibri"/>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344401">
                <a:tc>
                  <a:txBody>
                    <a:bodyPr/>
                    <a:lstStyle/>
                    <a:p>
                      <a:pPr marL="0" marR="0" lvl="0" indent="0" algn="l" rtl="0">
                        <a:lnSpc>
                          <a:spcPct val="100000"/>
                        </a:lnSpc>
                        <a:spcBef>
                          <a:spcPts val="0"/>
                        </a:spcBef>
                        <a:spcAft>
                          <a:spcPts val="0"/>
                        </a:spcAft>
                        <a:buClr>
                          <a:srgbClr val="101D49"/>
                        </a:buClr>
                        <a:buSzPts val="1500"/>
                        <a:buFont typeface="Calibri"/>
                        <a:buNone/>
                      </a:pPr>
                      <a:r>
                        <a:rPr lang="en-US" sz="1500" u="none" strike="noStrike" cap="none">
                          <a:solidFill>
                            <a:srgbClr val="101D49"/>
                          </a:solidFill>
                          <a:latin typeface="Calibri"/>
                          <a:ea typeface="Calibri"/>
                          <a:cs typeface="Calibri"/>
                          <a:sym typeface="Calibri"/>
                        </a:rPr>
                        <a:t>Response to Written Questions/RFP Amendments</a:t>
                      </a:r>
                      <a:endParaRPr sz="1500" u="none" strike="noStrike" cap="none"/>
                    </a:p>
                  </a:txBody>
                  <a:tcPr marL="91425" marR="91425" marT="27425" marB="274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FF0000"/>
                        </a:buClr>
                        <a:buSzPts val="1500"/>
                        <a:buFont typeface="Calibri"/>
                        <a:buNone/>
                      </a:pPr>
                      <a:r>
                        <a:rPr lang="en-US" sz="1500">
                          <a:latin typeface="Calibri"/>
                          <a:ea typeface="Calibri"/>
                          <a:cs typeface="Calibri"/>
                          <a:sym typeface="Calibri"/>
                        </a:rPr>
                        <a:t>Friday, February 10, 2025</a:t>
                      </a:r>
                      <a:endParaRPr sz="1500" u="none" strike="noStrike" cap="none">
                        <a:latin typeface="Calibri"/>
                        <a:ea typeface="Calibri"/>
                        <a:cs typeface="Calibri"/>
                        <a:sym typeface="Calibri"/>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45680">
                <a:tc>
                  <a:txBody>
                    <a:bodyPr/>
                    <a:lstStyle/>
                    <a:p>
                      <a:pPr marL="0" marR="0" lvl="0" indent="0" algn="l" rtl="0">
                        <a:lnSpc>
                          <a:spcPct val="100000"/>
                        </a:lnSpc>
                        <a:spcBef>
                          <a:spcPts val="0"/>
                        </a:spcBef>
                        <a:spcAft>
                          <a:spcPts val="0"/>
                        </a:spcAft>
                        <a:buClr>
                          <a:srgbClr val="000000"/>
                        </a:buClr>
                        <a:buSzPts val="1500"/>
                        <a:buFont typeface="Arial"/>
                        <a:buNone/>
                      </a:pPr>
                      <a:r>
                        <a:rPr lang="en-US" sz="1500" u="none" strike="noStrike" cap="none">
                          <a:solidFill>
                            <a:srgbClr val="101D49"/>
                          </a:solidFill>
                          <a:latin typeface="Calibri"/>
                          <a:ea typeface="Calibri"/>
                          <a:cs typeface="Calibri"/>
                          <a:sym typeface="Calibri"/>
                        </a:rPr>
                        <a:t>Submission process</a:t>
                      </a:r>
                      <a:endParaRPr sz="1500" u="none" strike="sngStrike" cap="none">
                        <a:solidFill>
                          <a:srgbClr val="FF0000"/>
                        </a:solidFill>
                      </a:endParaRPr>
                    </a:p>
                  </a:txBody>
                  <a:tcPr marL="91425" marR="91425" marT="27425" marB="274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3F3F3"/>
                    </a:solidFill>
                  </a:tcPr>
                </a:tc>
                <a:tc>
                  <a:txBody>
                    <a:bodyPr/>
                    <a:lstStyle/>
                    <a:p>
                      <a:pPr marL="0" marR="0" lvl="0" indent="0" algn="ctr" rtl="0">
                        <a:lnSpc>
                          <a:spcPct val="100000"/>
                        </a:lnSpc>
                        <a:spcBef>
                          <a:spcPts val="0"/>
                        </a:spcBef>
                        <a:spcAft>
                          <a:spcPts val="0"/>
                        </a:spcAft>
                        <a:buClr>
                          <a:srgbClr val="000000"/>
                        </a:buClr>
                        <a:buSzPts val="1500"/>
                        <a:buFont typeface="Arial"/>
                        <a:buNone/>
                      </a:pPr>
                      <a:r>
                        <a:rPr lang="en-US" sz="1500">
                          <a:latin typeface="Calibri"/>
                          <a:ea typeface="Calibri"/>
                          <a:cs typeface="Calibri"/>
                          <a:sym typeface="Calibri"/>
                        </a:rPr>
                        <a:t>Friday, </a:t>
                      </a:r>
                      <a:r>
                        <a:rPr lang="en-US" sz="1500" u="none" strike="noStrike" cap="none">
                          <a:latin typeface="Calibri"/>
                          <a:ea typeface="Calibri"/>
                          <a:cs typeface="Calibri"/>
                          <a:sym typeface="Calibri"/>
                        </a:rPr>
                        <a:t>March </a:t>
                      </a:r>
                      <a:r>
                        <a:rPr lang="en-US" sz="1500">
                          <a:latin typeface="Calibri"/>
                          <a:ea typeface="Calibri"/>
                          <a:cs typeface="Calibri"/>
                          <a:sym typeface="Calibri"/>
                        </a:rPr>
                        <a:t>14</a:t>
                      </a:r>
                      <a:r>
                        <a:rPr lang="en-US" sz="1500" u="none" strike="noStrike" cap="none">
                          <a:latin typeface="Calibri"/>
                          <a:ea typeface="Calibri"/>
                          <a:cs typeface="Calibri"/>
                          <a:sym typeface="Calibri"/>
                        </a:rPr>
                        <a:t>, 202</a:t>
                      </a:r>
                      <a:r>
                        <a:rPr lang="en-US" sz="1500">
                          <a:latin typeface="Calibri"/>
                          <a:ea typeface="Calibri"/>
                          <a:cs typeface="Calibri"/>
                          <a:sym typeface="Calibri"/>
                        </a:rPr>
                        <a:t>5 by 3:00 PM Eastern Time</a:t>
                      </a:r>
                      <a:endParaRPr sz="1500" u="none" strike="noStrike" cap="none">
                        <a:latin typeface="Calibri"/>
                        <a:ea typeface="Calibri"/>
                        <a:cs typeface="Calibri"/>
                        <a:sym typeface="Calibri"/>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545680">
                <a:tc>
                  <a:txBody>
                    <a:bodyPr/>
                    <a:lstStyle/>
                    <a:p>
                      <a:pPr marL="0" marR="0" lvl="0" indent="0" algn="l" rtl="0">
                        <a:lnSpc>
                          <a:spcPct val="100000"/>
                        </a:lnSpc>
                        <a:spcBef>
                          <a:spcPts val="0"/>
                        </a:spcBef>
                        <a:spcAft>
                          <a:spcPts val="0"/>
                        </a:spcAft>
                        <a:buClr>
                          <a:srgbClr val="000000"/>
                        </a:buClr>
                        <a:buSzPts val="1500"/>
                        <a:buFont typeface="Arial"/>
                        <a:buNone/>
                      </a:pPr>
                      <a:r>
                        <a:rPr lang="en-US" sz="1500" u="none" strike="noStrike" cap="none">
                          <a:solidFill>
                            <a:srgbClr val="101D49"/>
                          </a:solidFill>
                          <a:latin typeface="Calibri"/>
                          <a:ea typeface="Calibri"/>
                          <a:cs typeface="Calibri"/>
                          <a:sym typeface="Calibri"/>
                        </a:rPr>
                        <a:t>Submission of Reference Check Forms to the State</a:t>
                      </a:r>
                      <a:endParaRPr sz="1500" u="none" strike="noStrike" cap="none"/>
                    </a:p>
                  </a:txBody>
                  <a:tcPr marL="91425" marR="91425" marT="27425" marB="274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905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500"/>
                        <a:buFont typeface="Arial"/>
                        <a:buNone/>
                      </a:pPr>
                      <a:r>
                        <a:rPr lang="en-US" sz="1500">
                          <a:latin typeface="Calibri"/>
                          <a:ea typeface="Calibri"/>
                          <a:cs typeface="Calibri"/>
                          <a:sym typeface="Calibri"/>
                        </a:rPr>
                        <a:t>Friday, </a:t>
                      </a:r>
                      <a:r>
                        <a:rPr lang="en-US" sz="1500" u="none" strike="noStrike" cap="none">
                          <a:latin typeface="Calibri"/>
                          <a:ea typeface="Calibri"/>
                          <a:cs typeface="Calibri"/>
                          <a:sym typeface="Calibri"/>
                        </a:rPr>
                        <a:t>March </a:t>
                      </a:r>
                      <a:r>
                        <a:rPr lang="en-US" sz="1500">
                          <a:latin typeface="Calibri"/>
                          <a:ea typeface="Calibri"/>
                          <a:cs typeface="Calibri"/>
                          <a:sym typeface="Calibri"/>
                        </a:rPr>
                        <a:t>14</a:t>
                      </a:r>
                      <a:r>
                        <a:rPr lang="en-US" sz="1500" u="none" strike="noStrike" cap="none">
                          <a:latin typeface="Calibri"/>
                          <a:ea typeface="Calibri"/>
                          <a:cs typeface="Calibri"/>
                          <a:sym typeface="Calibri"/>
                        </a:rPr>
                        <a:t>, 2024 </a:t>
                      </a:r>
                      <a:r>
                        <a:rPr lang="en-US" sz="1500">
                          <a:latin typeface="Calibri"/>
                          <a:ea typeface="Calibri"/>
                          <a:cs typeface="Calibri"/>
                          <a:sym typeface="Calibri"/>
                        </a:rPr>
                        <a:t>by 3:00 PM Eastern Time</a:t>
                      </a:r>
                      <a:endParaRPr sz="1500" u="none" strike="noStrike" cap="none">
                        <a:latin typeface="Calibri"/>
                        <a:ea typeface="Calibri"/>
                        <a:cs typeface="Calibri"/>
                        <a:sym typeface="Calibri"/>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905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509278">
                <a:tc gridSpan="2">
                  <a:txBody>
                    <a:bodyPr/>
                    <a:lstStyle/>
                    <a:p>
                      <a:pPr marL="0" lvl="0" indent="0" algn="ctr" rtl="0">
                        <a:lnSpc>
                          <a:spcPct val="100000"/>
                        </a:lnSpc>
                        <a:spcBef>
                          <a:spcPts val="1200"/>
                        </a:spcBef>
                        <a:spcAft>
                          <a:spcPts val="1200"/>
                        </a:spcAft>
                        <a:buNone/>
                      </a:pPr>
                      <a:r>
                        <a:rPr lang="en-US" sz="1500" b="1" i="1">
                          <a:latin typeface="Calibri"/>
                          <a:ea typeface="Calibri"/>
                          <a:cs typeface="Calibri"/>
                          <a:sym typeface="Calibri"/>
                        </a:rPr>
                        <a:t>The dates for the following activities are target dates only. These activities may be completed earlier or later than the date shown.</a:t>
                      </a:r>
                      <a:endParaRPr sz="1500" b="1" i="1">
                        <a:latin typeface="Calibri"/>
                        <a:ea typeface="Calibri"/>
                        <a:cs typeface="Calibri"/>
                        <a:sym typeface="Calibri"/>
                      </a:endParaRPr>
                    </a:p>
                  </a:txBody>
                  <a:tcPr marL="91425" marR="91425" marT="27425" marB="27425" anchor="ctr">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solidFill>
                      <a:srgbClr val="EFEFEF"/>
                    </a:solidFill>
                  </a:tcPr>
                </a:tc>
                <a:tc hMerge="1">
                  <a:txBody>
                    <a:bodyPr/>
                    <a:lstStyle/>
                    <a:p>
                      <a:endParaRPr lang="en-US"/>
                    </a:p>
                  </a:txBody>
                  <a:tcPr/>
                </a:tc>
                <a:extLst>
                  <a:ext uri="{0D108BD9-81ED-4DB2-BD59-A6C34878D82A}">
                    <a16:rowId xmlns:a16="http://schemas.microsoft.com/office/drawing/2014/main" val="10006"/>
                  </a:ext>
                </a:extLst>
              </a:tr>
              <a:tr h="300674">
                <a:tc>
                  <a:txBody>
                    <a:bodyPr/>
                    <a:lstStyle/>
                    <a:p>
                      <a:pPr marL="0" lvl="0" indent="0" algn="l" rtl="0">
                        <a:lnSpc>
                          <a:spcPct val="115000"/>
                        </a:lnSpc>
                        <a:spcBef>
                          <a:spcPts val="1200"/>
                        </a:spcBef>
                        <a:spcAft>
                          <a:spcPts val="1200"/>
                        </a:spcAft>
                        <a:buNone/>
                      </a:pPr>
                      <a:r>
                        <a:rPr lang="en-US" sz="1500">
                          <a:latin typeface="Calibri"/>
                          <a:ea typeface="Calibri"/>
                          <a:cs typeface="Calibri"/>
                          <a:sym typeface="Calibri"/>
                        </a:rPr>
                        <a:t>Proposal Evaluation</a:t>
                      </a:r>
                      <a:endParaRPr sz="1500" i="1">
                        <a:latin typeface="Calibri"/>
                        <a:ea typeface="Calibri"/>
                        <a:cs typeface="Calibri"/>
                        <a:sym typeface="Calibri"/>
                      </a:endParaRPr>
                    </a:p>
                  </a:txBody>
                  <a:tcPr marL="91425" marR="91425" marT="27425" marB="27425">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solidFill>
                      <a:srgbClr val="FFFFFF"/>
                    </a:solidFill>
                  </a:tcPr>
                </a:tc>
                <a:tc>
                  <a:txBody>
                    <a:bodyPr/>
                    <a:lstStyle/>
                    <a:p>
                      <a:pPr marL="0" lvl="0" indent="0" algn="ctr" rtl="0">
                        <a:lnSpc>
                          <a:spcPct val="115000"/>
                        </a:lnSpc>
                        <a:spcBef>
                          <a:spcPts val="1200"/>
                        </a:spcBef>
                        <a:spcAft>
                          <a:spcPts val="1200"/>
                        </a:spcAft>
                        <a:buNone/>
                      </a:pPr>
                      <a:r>
                        <a:rPr lang="en-US" sz="1500">
                          <a:latin typeface="Calibri"/>
                          <a:ea typeface="Calibri"/>
                          <a:cs typeface="Calibri"/>
                          <a:sym typeface="Calibri"/>
                        </a:rPr>
                        <a:t>March, April 2025</a:t>
                      </a:r>
                      <a:endParaRPr sz="1500">
                        <a:latin typeface="Calibri"/>
                        <a:ea typeface="Calibri"/>
                        <a:cs typeface="Calibri"/>
                        <a:sym typeface="Calibri"/>
                      </a:endParaRPr>
                    </a:p>
                  </a:txBody>
                  <a:tcPr marL="625" marR="625" marT="625" marB="625">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r h="300674">
                <a:tc>
                  <a:txBody>
                    <a:bodyPr/>
                    <a:lstStyle/>
                    <a:p>
                      <a:pPr marL="0" lvl="0" indent="0" algn="l" rtl="0">
                        <a:lnSpc>
                          <a:spcPct val="115000"/>
                        </a:lnSpc>
                        <a:spcBef>
                          <a:spcPts val="1200"/>
                        </a:spcBef>
                        <a:spcAft>
                          <a:spcPts val="1200"/>
                        </a:spcAft>
                        <a:buNone/>
                      </a:pPr>
                      <a:r>
                        <a:rPr lang="en-US" sz="1500">
                          <a:latin typeface="Calibri"/>
                          <a:ea typeface="Calibri"/>
                          <a:cs typeface="Calibri"/>
                          <a:sym typeface="Calibri"/>
                        </a:rPr>
                        <a:t>Proposal Discussions/Clarifications (if necessary)</a:t>
                      </a:r>
                      <a:endParaRPr sz="1500" i="1">
                        <a:latin typeface="Calibri"/>
                        <a:ea typeface="Calibri"/>
                        <a:cs typeface="Calibri"/>
                        <a:sym typeface="Calibri"/>
                      </a:endParaRPr>
                    </a:p>
                  </a:txBody>
                  <a:tcPr marL="91425" marR="91425" marT="27425" marB="27425">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solidFill>
                      <a:srgbClr val="F3F3F3"/>
                    </a:solidFill>
                  </a:tcPr>
                </a:tc>
                <a:tc>
                  <a:txBody>
                    <a:bodyPr/>
                    <a:lstStyle/>
                    <a:p>
                      <a:pPr marL="0" lvl="0" indent="0" algn="ctr" rtl="0">
                        <a:lnSpc>
                          <a:spcPct val="115000"/>
                        </a:lnSpc>
                        <a:spcBef>
                          <a:spcPts val="1200"/>
                        </a:spcBef>
                        <a:spcAft>
                          <a:spcPts val="1200"/>
                        </a:spcAft>
                        <a:buNone/>
                      </a:pPr>
                      <a:r>
                        <a:rPr lang="en-US" sz="1500">
                          <a:latin typeface="Calibri"/>
                          <a:ea typeface="Calibri"/>
                          <a:cs typeface="Calibri"/>
                          <a:sym typeface="Calibri"/>
                        </a:rPr>
                        <a:t>April 2025</a:t>
                      </a:r>
                      <a:endParaRPr sz="1500">
                        <a:latin typeface="Calibri"/>
                        <a:ea typeface="Calibri"/>
                        <a:cs typeface="Calibri"/>
                        <a:sym typeface="Calibri"/>
                      </a:endParaRPr>
                    </a:p>
                  </a:txBody>
                  <a:tcPr marL="625" marR="625" marT="625" marB="625">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solidFill>
                      <a:srgbClr val="F3F3F3"/>
                    </a:solidFill>
                  </a:tcPr>
                </a:tc>
                <a:extLst>
                  <a:ext uri="{0D108BD9-81ED-4DB2-BD59-A6C34878D82A}">
                    <a16:rowId xmlns:a16="http://schemas.microsoft.com/office/drawing/2014/main" val="10008"/>
                  </a:ext>
                </a:extLst>
              </a:tr>
              <a:tr h="300674">
                <a:tc>
                  <a:txBody>
                    <a:bodyPr/>
                    <a:lstStyle/>
                    <a:p>
                      <a:pPr marL="0" lvl="0" indent="0" algn="l" rtl="0">
                        <a:lnSpc>
                          <a:spcPct val="115000"/>
                        </a:lnSpc>
                        <a:spcBef>
                          <a:spcPts val="1200"/>
                        </a:spcBef>
                        <a:spcAft>
                          <a:spcPts val="1200"/>
                        </a:spcAft>
                        <a:buNone/>
                      </a:pPr>
                      <a:r>
                        <a:rPr lang="en-US" sz="1500">
                          <a:latin typeface="Calibri"/>
                          <a:ea typeface="Calibri"/>
                          <a:cs typeface="Calibri"/>
                          <a:sym typeface="Calibri"/>
                        </a:rPr>
                        <a:t>Oral Presentations (if necessary)</a:t>
                      </a:r>
                      <a:endParaRPr sz="1500" i="1">
                        <a:latin typeface="Calibri"/>
                        <a:ea typeface="Calibri"/>
                        <a:cs typeface="Calibri"/>
                        <a:sym typeface="Calibri"/>
                      </a:endParaRPr>
                    </a:p>
                  </a:txBody>
                  <a:tcPr marL="91425" marR="91425" marT="27425" marB="27425">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solidFill>
                      <a:srgbClr val="FFFFFF"/>
                    </a:solidFill>
                  </a:tcPr>
                </a:tc>
                <a:tc>
                  <a:txBody>
                    <a:bodyPr/>
                    <a:lstStyle/>
                    <a:p>
                      <a:pPr marL="0" lvl="0" indent="0" algn="ctr" rtl="0">
                        <a:lnSpc>
                          <a:spcPct val="115000"/>
                        </a:lnSpc>
                        <a:spcBef>
                          <a:spcPts val="1200"/>
                        </a:spcBef>
                        <a:spcAft>
                          <a:spcPts val="1200"/>
                        </a:spcAft>
                        <a:buNone/>
                      </a:pPr>
                      <a:r>
                        <a:rPr lang="en-US" sz="1500">
                          <a:latin typeface="Calibri"/>
                          <a:ea typeface="Calibri"/>
                          <a:cs typeface="Calibri"/>
                          <a:sym typeface="Calibri"/>
                        </a:rPr>
                        <a:t>April 2025</a:t>
                      </a:r>
                      <a:endParaRPr sz="1500">
                        <a:latin typeface="Calibri"/>
                        <a:ea typeface="Calibri"/>
                        <a:cs typeface="Calibri"/>
                        <a:sym typeface="Calibri"/>
                      </a:endParaRPr>
                    </a:p>
                  </a:txBody>
                  <a:tcPr marL="625" marR="625" marT="625" marB="625">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9"/>
                  </a:ext>
                </a:extLst>
              </a:tr>
              <a:tr h="300674">
                <a:tc>
                  <a:txBody>
                    <a:bodyPr/>
                    <a:lstStyle/>
                    <a:p>
                      <a:pPr marL="0" lvl="0" indent="0" algn="l" rtl="0">
                        <a:lnSpc>
                          <a:spcPct val="115000"/>
                        </a:lnSpc>
                        <a:spcBef>
                          <a:spcPts val="1200"/>
                        </a:spcBef>
                        <a:spcAft>
                          <a:spcPts val="1200"/>
                        </a:spcAft>
                        <a:buNone/>
                      </a:pPr>
                      <a:r>
                        <a:rPr lang="en-US" sz="1500">
                          <a:latin typeface="Calibri"/>
                          <a:ea typeface="Calibri"/>
                          <a:cs typeface="Calibri"/>
                          <a:sym typeface="Calibri"/>
                        </a:rPr>
                        <a:t>Best and Final Offers (if necessary)</a:t>
                      </a:r>
                      <a:endParaRPr sz="1500" i="1">
                        <a:latin typeface="Calibri"/>
                        <a:ea typeface="Calibri"/>
                        <a:cs typeface="Calibri"/>
                        <a:sym typeface="Calibri"/>
                      </a:endParaRPr>
                    </a:p>
                  </a:txBody>
                  <a:tcPr marL="91425" marR="91425" marT="27425" marB="27425">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solidFill>
                      <a:srgbClr val="F3F3F3"/>
                    </a:solidFill>
                  </a:tcPr>
                </a:tc>
                <a:tc>
                  <a:txBody>
                    <a:bodyPr/>
                    <a:lstStyle/>
                    <a:p>
                      <a:pPr marL="0" lvl="0" indent="0" algn="ctr" rtl="0">
                        <a:lnSpc>
                          <a:spcPct val="115000"/>
                        </a:lnSpc>
                        <a:spcBef>
                          <a:spcPts val="1200"/>
                        </a:spcBef>
                        <a:spcAft>
                          <a:spcPts val="1200"/>
                        </a:spcAft>
                        <a:buNone/>
                      </a:pPr>
                      <a:r>
                        <a:rPr lang="en-US" sz="1500">
                          <a:latin typeface="Calibri"/>
                          <a:ea typeface="Calibri"/>
                          <a:cs typeface="Calibri"/>
                          <a:sym typeface="Calibri"/>
                        </a:rPr>
                        <a:t>April 2025</a:t>
                      </a:r>
                      <a:endParaRPr sz="1500">
                        <a:latin typeface="Calibri"/>
                        <a:ea typeface="Calibri"/>
                        <a:cs typeface="Calibri"/>
                        <a:sym typeface="Calibri"/>
                      </a:endParaRPr>
                    </a:p>
                  </a:txBody>
                  <a:tcPr marL="625" marR="625" marT="625" marB="625">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solidFill>
                      <a:srgbClr val="F3F3F3"/>
                    </a:solidFill>
                  </a:tcPr>
                </a:tc>
                <a:extLst>
                  <a:ext uri="{0D108BD9-81ED-4DB2-BD59-A6C34878D82A}">
                    <a16:rowId xmlns:a16="http://schemas.microsoft.com/office/drawing/2014/main" val="10010"/>
                  </a:ext>
                </a:extLst>
              </a:tr>
              <a:tr h="300674">
                <a:tc>
                  <a:txBody>
                    <a:bodyPr/>
                    <a:lstStyle/>
                    <a:p>
                      <a:pPr marL="0" lvl="0" indent="0" algn="l" rtl="0">
                        <a:lnSpc>
                          <a:spcPct val="115000"/>
                        </a:lnSpc>
                        <a:spcBef>
                          <a:spcPts val="1200"/>
                        </a:spcBef>
                        <a:spcAft>
                          <a:spcPts val="1200"/>
                        </a:spcAft>
                        <a:buNone/>
                      </a:pPr>
                      <a:r>
                        <a:rPr lang="en-US" sz="1500">
                          <a:latin typeface="Calibri"/>
                          <a:ea typeface="Calibri"/>
                          <a:cs typeface="Calibri"/>
                          <a:sym typeface="Calibri"/>
                        </a:rPr>
                        <a:t>Award Recommendation</a:t>
                      </a:r>
                      <a:endParaRPr sz="1500" i="1">
                        <a:latin typeface="Calibri"/>
                        <a:ea typeface="Calibri"/>
                        <a:cs typeface="Calibri"/>
                        <a:sym typeface="Calibri"/>
                      </a:endParaRPr>
                    </a:p>
                  </a:txBody>
                  <a:tcPr marL="91425" marR="91425" marT="27425" marB="27425">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solidFill>
                      <a:srgbClr val="FFFFFF"/>
                    </a:solidFill>
                  </a:tcPr>
                </a:tc>
                <a:tc>
                  <a:txBody>
                    <a:bodyPr/>
                    <a:lstStyle/>
                    <a:p>
                      <a:pPr marL="0" lvl="0" indent="0" algn="ctr" rtl="0">
                        <a:lnSpc>
                          <a:spcPct val="115000"/>
                        </a:lnSpc>
                        <a:spcBef>
                          <a:spcPts val="1200"/>
                        </a:spcBef>
                        <a:spcAft>
                          <a:spcPts val="1200"/>
                        </a:spcAft>
                        <a:buNone/>
                      </a:pPr>
                      <a:r>
                        <a:rPr lang="en-US" sz="1500" dirty="0">
                          <a:latin typeface="Calibri"/>
                          <a:ea typeface="Calibri"/>
                          <a:cs typeface="Calibri"/>
                          <a:sym typeface="Calibri"/>
                        </a:rPr>
                        <a:t>April 2025</a:t>
                      </a:r>
                      <a:endParaRPr sz="1500" dirty="0">
                        <a:latin typeface="Calibri"/>
                        <a:ea typeface="Calibri"/>
                        <a:cs typeface="Calibri"/>
                        <a:sym typeface="Calibri"/>
                      </a:endParaRPr>
                    </a:p>
                  </a:txBody>
                  <a:tcPr marL="625" marR="625" marT="625" marB="625">
                    <a:lnL w="11900" cap="flat" cmpd="sng">
                      <a:solidFill>
                        <a:srgbClr val="000000"/>
                      </a:solidFill>
                      <a:prstDash val="solid"/>
                      <a:round/>
                      <a:headEnd type="none" w="sm" len="sm"/>
                      <a:tailEnd type="none" w="sm" len="sm"/>
                    </a:lnL>
                    <a:lnR w="11900" cap="flat" cmpd="sng">
                      <a:solidFill>
                        <a:srgbClr val="000000"/>
                      </a:solidFill>
                      <a:prstDash val="solid"/>
                      <a:round/>
                      <a:headEnd type="none" w="sm" len="sm"/>
                      <a:tailEnd type="none" w="sm" len="sm"/>
                    </a:lnR>
                    <a:lnT w="11900" cap="flat" cmpd="sng">
                      <a:solidFill>
                        <a:srgbClr val="000000"/>
                      </a:solidFill>
                      <a:prstDash val="solid"/>
                      <a:round/>
                      <a:headEnd type="none" w="sm" len="sm"/>
                      <a:tailEnd type="none" w="sm" len="sm"/>
                    </a:lnT>
                    <a:lnB w="119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1"/>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8"/>
          <p:cNvSpPr txBox="1">
            <a:spLocks noGrp="1"/>
          </p:cNvSpPr>
          <p:nvPr>
            <p:ph type="title"/>
          </p:nvPr>
        </p:nvSpPr>
        <p:spPr>
          <a:xfrm>
            <a:off x="1198100" y="685800"/>
            <a:ext cx="9774600" cy="1127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101D49"/>
              </a:buClr>
              <a:buSzPts val="4000"/>
              <a:buFont typeface="Calibri"/>
              <a:buNone/>
            </a:pPr>
            <a:r>
              <a:rPr lang="en-US" sz="4000"/>
              <a:t>Executive Summary</a:t>
            </a:r>
            <a:endParaRPr/>
          </a:p>
        </p:txBody>
      </p:sp>
      <p:sp>
        <p:nvSpPr>
          <p:cNvPr id="244" name="Google Shape;244;p8"/>
          <p:cNvSpPr txBox="1">
            <a:spLocks noGrp="1"/>
          </p:cNvSpPr>
          <p:nvPr>
            <p:ph type="body" idx="1"/>
          </p:nvPr>
        </p:nvSpPr>
        <p:spPr>
          <a:xfrm>
            <a:off x="1371600" y="1848249"/>
            <a:ext cx="9601200" cy="4561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200"/>
              </a:spcBef>
              <a:spcAft>
                <a:spcPts val="0"/>
              </a:spcAft>
              <a:buClr>
                <a:srgbClr val="101D49"/>
              </a:buClr>
              <a:buSzPts val="2000"/>
              <a:buNone/>
            </a:pPr>
            <a:r>
              <a:rPr lang="en-US" sz="2400">
                <a:solidFill>
                  <a:srgbClr val="101D49"/>
                </a:solidFill>
              </a:rPr>
              <a:t>At a minimum, Respondents’ Executive Summaries must address the following (also outlined in Section 2.2 of the RFP):</a:t>
            </a:r>
            <a:endParaRPr sz="2400">
              <a:solidFill>
                <a:srgbClr val="101D49"/>
              </a:solidFill>
            </a:endParaRPr>
          </a:p>
          <a:p>
            <a:pPr marL="742950" lvl="0" indent="-396875" algn="l" rtl="0">
              <a:lnSpc>
                <a:spcPct val="100000"/>
              </a:lnSpc>
              <a:spcBef>
                <a:spcPts val="1000"/>
              </a:spcBef>
              <a:spcAft>
                <a:spcPts val="0"/>
              </a:spcAft>
              <a:buClr>
                <a:srgbClr val="101D49"/>
              </a:buClr>
              <a:buSzPts val="2200"/>
              <a:buChar char="■"/>
            </a:pPr>
            <a:r>
              <a:rPr lang="en-US" sz="2200">
                <a:solidFill>
                  <a:srgbClr val="101D49"/>
                </a:solidFill>
              </a:rPr>
              <a:t>Summarize ability and desire to supply the required services</a:t>
            </a:r>
            <a:endParaRPr sz="2200">
              <a:solidFill>
                <a:srgbClr val="101D49"/>
              </a:solidFill>
            </a:endParaRPr>
          </a:p>
          <a:p>
            <a:pPr marL="1314450" lvl="1" indent="-396875" algn="l" rtl="0">
              <a:lnSpc>
                <a:spcPct val="100000"/>
              </a:lnSpc>
              <a:spcBef>
                <a:spcPts val="1000"/>
              </a:spcBef>
              <a:spcAft>
                <a:spcPts val="0"/>
              </a:spcAft>
              <a:buClr>
                <a:srgbClr val="101D49"/>
              </a:buClr>
              <a:buSzPts val="2200"/>
              <a:buChar char="–"/>
            </a:pPr>
            <a:r>
              <a:rPr lang="en-US" sz="2200" i="0">
                <a:solidFill>
                  <a:srgbClr val="101D49"/>
                </a:solidFill>
              </a:rPr>
              <a:t>Address the Contract terms and Minimum Requirements</a:t>
            </a:r>
            <a:endParaRPr sz="2200">
              <a:solidFill>
                <a:srgbClr val="101D49"/>
              </a:solidFill>
            </a:endParaRPr>
          </a:p>
          <a:p>
            <a:pPr marL="742950" lvl="0" indent="-396875" algn="l" rtl="0">
              <a:lnSpc>
                <a:spcPct val="100000"/>
              </a:lnSpc>
              <a:spcBef>
                <a:spcPts val="1000"/>
              </a:spcBef>
              <a:spcAft>
                <a:spcPts val="0"/>
              </a:spcAft>
              <a:buClr>
                <a:srgbClr val="101D49"/>
              </a:buClr>
              <a:buSzPts val="2200"/>
              <a:buChar char="■"/>
            </a:pPr>
            <a:r>
              <a:rPr lang="en-US" sz="2200">
                <a:solidFill>
                  <a:srgbClr val="101D49"/>
                </a:solidFill>
              </a:rPr>
              <a:t>Include address, phone number, and email of primary contact </a:t>
            </a:r>
            <a:endParaRPr sz="2200">
              <a:solidFill>
                <a:srgbClr val="101D49"/>
              </a:solidFill>
            </a:endParaRPr>
          </a:p>
          <a:p>
            <a:pPr marL="742950" lvl="0" indent="-396875" algn="l" rtl="0">
              <a:lnSpc>
                <a:spcPct val="100000"/>
              </a:lnSpc>
              <a:spcBef>
                <a:spcPts val="1000"/>
              </a:spcBef>
              <a:spcAft>
                <a:spcPts val="0"/>
              </a:spcAft>
              <a:buClr>
                <a:srgbClr val="101D49"/>
              </a:buClr>
              <a:buSzPts val="2200"/>
              <a:buChar char="■"/>
            </a:pPr>
            <a:r>
              <a:rPr lang="en-US" sz="2200">
                <a:solidFill>
                  <a:srgbClr val="101D49"/>
                </a:solidFill>
              </a:rPr>
              <a:t>State understanding of the respondent notification</a:t>
            </a:r>
            <a:endParaRPr sz="2200">
              <a:solidFill>
                <a:srgbClr val="101D49"/>
              </a:solidFill>
            </a:endParaRPr>
          </a:p>
          <a:p>
            <a:pPr marL="742950" lvl="0" indent="-396875" algn="l" rtl="0">
              <a:lnSpc>
                <a:spcPct val="100000"/>
              </a:lnSpc>
              <a:spcBef>
                <a:spcPts val="1000"/>
              </a:spcBef>
              <a:spcAft>
                <a:spcPts val="0"/>
              </a:spcAft>
              <a:buClr>
                <a:srgbClr val="101D49"/>
              </a:buClr>
              <a:buSzPts val="2200"/>
              <a:buChar char="■"/>
            </a:pPr>
            <a:r>
              <a:rPr lang="en-US" sz="2200">
                <a:solidFill>
                  <a:srgbClr val="101D49"/>
                </a:solidFill>
              </a:rPr>
              <a:t>Ensure the Executive Summary is signed by an authorized representative </a:t>
            </a:r>
            <a:endParaRPr sz="2200">
              <a:solidFill>
                <a:srgbClr val="101D49"/>
              </a:solidFill>
            </a:endParaRPr>
          </a:p>
          <a:p>
            <a:pPr marL="742950" lvl="0" indent="-396875" algn="l" rtl="0">
              <a:lnSpc>
                <a:spcPct val="100000"/>
              </a:lnSpc>
              <a:spcBef>
                <a:spcPts val="1000"/>
              </a:spcBef>
              <a:spcAft>
                <a:spcPts val="0"/>
              </a:spcAft>
              <a:buClr>
                <a:srgbClr val="101D49"/>
              </a:buClr>
              <a:buSzPts val="2200"/>
              <a:buChar char="■"/>
            </a:pPr>
            <a:r>
              <a:rPr lang="en-US" sz="2200">
                <a:solidFill>
                  <a:srgbClr val="101D49"/>
                </a:solidFill>
              </a:rPr>
              <a:t>List any confidential information and justification</a:t>
            </a:r>
            <a:endParaRPr sz="2200">
              <a:solidFill>
                <a:srgbClr val="101D49"/>
              </a:solidFill>
            </a:endParaRPr>
          </a:p>
          <a:p>
            <a:pPr marL="0" lvl="0" indent="0" algn="l" rtl="0">
              <a:lnSpc>
                <a:spcPct val="100000"/>
              </a:lnSpc>
              <a:spcBef>
                <a:spcPts val="1000"/>
              </a:spcBef>
              <a:spcAft>
                <a:spcPts val="0"/>
              </a:spcAft>
              <a:buClr>
                <a:srgbClr val="101D49"/>
              </a:buClr>
              <a:buSzPts val="2000"/>
              <a:buNone/>
            </a:pPr>
            <a:endParaRPr sz="100" i="1">
              <a:solidFill>
                <a:srgbClr val="101D49"/>
              </a:solidFill>
            </a:endParaRPr>
          </a:p>
          <a:p>
            <a:pPr marL="0" lvl="0" indent="0" algn="l" rtl="0">
              <a:lnSpc>
                <a:spcPct val="100000"/>
              </a:lnSpc>
              <a:spcBef>
                <a:spcPts val="800"/>
              </a:spcBef>
              <a:spcAft>
                <a:spcPts val="0"/>
              </a:spcAft>
              <a:buClr>
                <a:srgbClr val="101D49"/>
              </a:buClr>
              <a:buSzPts val="2000"/>
              <a:buNone/>
            </a:pPr>
            <a:r>
              <a:rPr lang="en-US" sz="2400" i="1">
                <a:solidFill>
                  <a:srgbClr val="101D49"/>
                </a:solidFill>
              </a:rPr>
              <a:t>Additional “cover letter” information may be included within the Executive Summary if desired.</a:t>
            </a:r>
            <a:endParaRPr sz="2400" i="1">
              <a:solidFill>
                <a:srgbClr val="101D49"/>
              </a:solidFill>
            </a:endParaRPr>
          </a:p>
          <a:p>
            <a:pPr marL="384038" lvl="0" indent="-257038" algn="l" rtl="0">
              <a:lnSpc>
                <a:spcPct val="100000"/>
              </a:lnSpc>
              <a:spcBef>
                <a:spcPts val="200"/>
              </a:spcBef>
              <a:spcAft>
                <a:spcPts val="0"/>
              </a:spcAft>
              <a:buClr>
                <a:schemeClr val="dk2"/>
              </a:buClr>
              <a:buSzPts val="2000"/>
              <a:buNone/>
            </a:pPr>
            <a:endParaRPr sz="2400">
              <a:solidFill>
                <a:srgbClr val="101D49"/>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9"/>
          <p:cNvSpPr txBox="1">
            <a:spLocks noGrp="1"/>
          </p:cNvSpPr>
          <p:nvPr>
            <p:ph type="title"/>
          </p:nvPr>
        </p:nvSpPr>
        <p:spPr>
          <a:xfrm>
            <a:off x="1214450" y="685800"/>
            <a:ext cx="9758400" cy="1127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101D49"/>
              </a:buClr>
              <a:buSzPts val="4000"/>
              <a:buFont typeface="Calibri"/>
              <a:buNone/>
            </a:pPr>
            <a:r>
              <a:rPr lang="en-US" sz="4000"/>
              <a:t>Attestation Form</a:t>
            </a:r>
            <a:endParaRPr/>
          </a:p>
        </p:txBody>
      </p:sp>
      <p:sp>
        <p:nvSpPr>
          <p:cNvPr id="251" name="Google Shape;251;p9"/>
          <p:cNvSpPr txBox="1">
            <a:spLocks noGrp="1"/>
          </p:cNvSpPr>
          <p:nvPr>
            <p:ph type="body" idx="1"/>
          </p:nvPr>
        </p:nvSpPr>
        <p:spPr>
          <a:xfrm>
            <a:off x="1371600" y="1902750"/>
            <a:ext cx="9601200" cy="3987000"/>
          </a:xfrm>
          <a:prstGeom prst="rect">
            <a:avLst/>
          </a:prstGeom>
          <a:noFill/>
          <a:ln>
            <a:noFill/>
          </a:ln>
        </p:spPr>
        <p:txBody>
          <a:bodyPr spcFirstLastPara="1" wrap="square" lIns="91425" tIns="45700" rIns="91425" bIns="45700" anchor="t" anchorCtr="0">
            <a:normAutofit/>
          </a:bodyPr>
          <a:lstStyle/>
          <a:p>
            <a:pPr marL="383540" lvl="0" indent="-383540" algn="l" rtl="0">
              <a:lnSpc>
                <a:spcPct val="100000"/>
              </a:lnSpc>
              <a:spcBef>
                <a:spcPts val="1000"/>
              </a:spcBef>
              <a:spcAft>
                <a:spcPts val="0"/>
              </a:spcAft>
              <a:buClr>
                <a:srgbClr val="101D49"/>
              </a:buClr>
              <a:buSzPts val="2400"/>
              <a:buChar char="■"/>
            </a:pPr>
            <a:r>
              <a:rPr lang="en-US" sz="2400">
                <a:solidFill>
                  <a:srgbClr val="101D49"/>
                </a:solidFill>
              </a:rPr>
              <a:t>Respondents must complete and return the Attestation Form (</a:t>
            </a:r>
            <a:r>
              <a:rPr lang="en-US" sz="2400" b="1">
                <a:solidFill>
                  <a:srgbClr val="101D49"/>
                </a:solidFill>
              </a:rPr>
              <a:t>Attachment J</a:t>
            </a:r>
            <a:r>
              <a:rPr lang="en-US" sz="2400">
                <a:solidFill>
                  <a:srgbClr val="101D49"/>
                </a:solidFill>
              </a:rPr>
              <a:t>) with their proposal. </a:t>
            </a:r>
            <a:endParaRPr sz="2400">
              <a:solidFill>
                <a:srgbClr val="101D49"/>
              </a:solidFill>
            </a:endParaRPr>
          </a:p>
          <a:p>
            <a:pPr marL="913764" lvl="1" indent="-383539" algn="l" rtl="0">
              <a:lnSpc>
                <a:spcPct val="100000"/>
              </a:lnSpc>
              <a:spcBef>
                <a:spcPts val="1000"/>
              </a:spcBef>
              <a:spcAft>
                <a:spcPts val="0"/>
              </a:spcAft>
              <a:buClr>
                <a:srgbClr val="101D49"/>
              </a:buClr>
              <a:buSzPts val="2400"/>
              <a:buChar char="–"/>
            </a:pPr>
            <a:r>
              <a:rPr lang="en-US" sz="2400" i="0">
                <a:solidFill>
                  <a:srgbClr val="101D49"/>
                </a:solidFill>
              </a:rPr>
              <a:t>Mandatory Submission and Requirements</a:t>
            </a:r>
            <a:endParaRPr sz="2400"/>
          </a:p>
          <a:p>
            <a:pPr marL="913764" lvl="1" indent="-383539" algn="l" rtl="0">
              <a:lnSpc>
                <a:spcPct val="100000"/>
              </a:lnSpc>
              <a:spcBef>
                <a:spcPts val="1000"/>
              </a:spcBef>
              <a:spcAft>
                <a:spcPts val="0"/>
              </a:spcAft>
              <a:buClr>
                <a:srgbClr val="101D49"/>
              </a:buClr>
              <a:buSzPts val="2400"/>
              <a:buChar char="–"/>
            </a:pPr>
            <a:r>
              <a:rPr lang="en-US" sz="2400" i="0">
                <a:solidFill>
                  <a:srgbClr val="101D49"/>
                </a:solidFill>
              </a:rPr>
              <a:t>Confirm Mutual Understanding and Submission</a:t>
            </a:r>
            <a:endParaRPr sz="2400"/>
          </a:p>
          <a:p>
            <a:pPr marL="913764" lvl="1" indent="-383539" algn="l" rtl="0">
              <a:lnSpc>
                <a:spcPct val="100000"/>
              </a:lnSpc>
              <a:spcBef>
                <a:spcPts val="1000"/>
              </a:spcBef>
              <a:spcAft>
                <a:spcPts val="0"/>
              </a:spcAft>
              <a:buClr>
                <a:srgbClr val="101D49"/>
              </a:buClr>
              <a:buSzPts val="2400"/>
              <a:buChar char="–"/>
            </a:pPr>
            <a:r>
              <a:rPr lang="en-US" sz="2400" i="0">
                <a:solidFill>
                  <a:srgbClr val="101D49"/>
                </a:solidFill>
              </a:rPr>
              <a:t>Claim Clarification (Buy Indiana)</a:t>
            </a:r>
            <a:endParaRPr sz="2400"/>
          </a:p>
          <a:p>
            <a:pPr marL="913764" lvl="1" indent="-383539" algn="l" rtl="0">
              <a:lnSpc>
                <a:spcPct val="100000"/>
              </a:lnSpc>
              <a:spcBef>
                <a:spcPts val="1000"/>
              </a:spcBef>
              <a:spcAft>
                <a:spcPts val="0"/>
              </a:spcAft>
              <a:buClr>
                <a:srgbClr val="101D49"/>
              </a:buClr>
              <a:buSzPts val="2400"/>
              <a:buChar char="–"/>
            </a:pPr>
            <a:r>
              <a:rPr lang="en-US" sz="2400" i="0">
                <a:solidFill>
                  <a:srgbClr val="101D49"/>
                </a:solidFill>
              </a:rPr>
              <a:t>Confidential / Redacted File Information</a:t>
            </a:r>
            <a:endParaRPr sz="2400"/>
          </a:p>
          <a:p>
            <a:pPr marL="913764" lvl="1" indent="-383539" algn="l" rtl="0">
              <a:lnSpc>
                <a:spcPct val="100000"/>
              </a:lnSpc>
              <a:spcBef>
                <a:spcPts val="1000"/>
              </a:spcBef>
              <a:spcAft>
                <a:spcPts val="0"/>
              </a:spcAft>
              <a:buClr>
                <a:srgbClr val="101D49"/>
              </a:buClr>
              <a:buSzPts val="2400"/>
              <a:buChar char="–"/>
            </a:pPr>
            <a:r>
              <a:rPr lang="en-US" sz="2400" i="0">
                <a:solidFill>
                  <a:srgbClr val="101D49"/>
                </a:solidFill>
                <a:latin typeface="Calibri"/>
                <a:ea typeface="Calibri"/>
                <a:cs typeface="Calibri"/>
                <a:sym typeface="Calibri"/>
              </a:rPr>
              <a:t>Subcontractors per RFP Section 2.6.3</a:t>
            </a:r>
            <a:endParaRPr sz="2400"/>
          </a:p>
        </p:txBody>
      </p:sp>
    </p:spTree>
  </p:cSld>
  <p:clrMapOvr>
    <a:masterClrMapping/>
  </p:clrMapOvr>
</p:sld>
</file>

<file path=ppt/theme/theme1.xml><?xml version="1.0" encoding="utf-8"?>
<a:theme xmlns:a="http://schemas.openxmlformats.org/drawingml/2006/main" name="Crop">
  <a:themeElements>
    <a:clrScheme name="Crop">
      <a:dk1>
        <a:srgbClr val="000000"/>
      </a:dk1>
      <a:lt1>
        <a:srgbClr val="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rop">
  <a:themeElements>
    <a:clrScheme name="Crop">
      <a:dk1>
        <a:srgbClr val="000000"/>
      </a:dk1>
      <a:lt1>
        <a:srgbClr val="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C4B3383255FBA48BB60A5A683FC61B4" ma:contentTypeVersion="4" ma:contentTypeDescription="Create a new document." ma:contentTypeScope="" ma:versionID="5730a6cebeaab4e74d552cf33bf76ac0">
  <xsd:schema xmlns:xsd="http://www.w3.org/2001/XMLSchema" xmlns:xs="http://www.w3.org/2001/XMLSchema" xmlns:p="http://schemas.microsoft.com/office/2006/metadata/properties" xmlns:ns2="0012e686-756d-4e7f-bb41-6963e7f63770" targetNamespace="http://schemas.microsoft.com/office/2006/metadata/properties" ma:root="true" ma:fieldsID="4d0effc1d9e8cdf9b985ebfd8db02cd0" ns2:_="">
    <xsd:import namespace="0012e686-756d-4e7f-bb41-6963e7f6377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012e686-756d-4e7f-bb41-6963e7f6377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3C5CAD4-D3B9-456E-B55A-08A55FA7486C}">
  <ds:schemaRefs>
    <ds:schemaRef ds:uri="http://schemas.microsoft.com/sharepoint/v3/contenttype/forms"/>
  </ds:schemaRefs>
</ds:datastoreItem>
</file>

<file path=customXml/itemProps2.xml><?xml version="1.0" encoding="utf-8"?>
<ds:datastoreItem xmlns:ds="http://schemas.openxmlformats.org/officeDocument/2006/customXml" ds:itemID="{0BDF3316-907A-4A9D-8868-464BF100AE1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8F9C53C6-5C3D-4057-A17D-D44A490A02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012e686-756d-4e7f-bb41-6963e7f6377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114</TotalTime>
  <Words>3789</Words>
  <Application>Microsoft Office PowerPoint</Application>
  <PresentationFormat>Widescreen</PresentationFormat>
  <Paragraphs>436</Paragraphs>
  <Slides>39</Slides>
  <Notes>39</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39</vt:i4>
      </vt:variant>
    </vt:vector>
  </HeadingPairs>
  <TitlesOfParts>
    <vt:vector size="47" baseType="lpstr">
      <vt:lpstr>Noto Sans Symbols</vt:lpstr>
      <vt:lpstr>Libre Franklin</vt:lpstr>
      <vt:lpstr>Arial</vt:lpstr>
      <vt:lpstr>Times New Roman</vt:lpstr>
      <vt:lpstr>Garamond</vt:lpstr>
      <vt:lpstr>Calibri</vt:lpstr>
      <vt:lpstr>Crop</vt:lpstr>
      <vt:lpstr>Crop</vt:lpstr>
      <vt:lpstr>REQUEST FOR PROPOSAL #25-82589 Project CREATE: Inpatient Competency Restoration Services RFP  INDIANA DEPARTMENT OF ADMINISTRATION   PRE-PROPOSAL CONFERENCE  JANUARY 27, 2025  IDOA/PROCUREMENT DIVISION</vt:lpstr>
      <vt:lpstr>Agenda</vt:lpstr>
      <vt:lpstr>General Information</vt:lpstr>
      <vt:lpstr>Purpose of the RFP and Background</vt:lpstr>
      <vt:lpstr>Scope of Work – Section 1.4</vt:lpstr>
      <vt:lpstr>Term of Contract</vt:lpstr>
      <vt:lpstr>Key Dates</vt:lpstr>
      <vt:lpstr>Executive Summary</vt:lpstr>
      <vt:lpstr>Attestation Form</vt:lpstr>
      <vt:lpstr>Buy Indiana &amp; IEI</vt:lpstr>
      <vt:lpstr>Business Proposal (Attachment E)</vt:lpstr>
      <vt:lpstr>Business Proposal (Attachment E) (cont.)</vt:lpstr>
      <vt:lpstr>Technical Proposal (Attachment F)</vt:lpstr>
      <vt:lpstr>Cost Proposal (Attachment D)</vt:lpstr>
      <vt:lpstr>Attachment D - Cost Proposal </vt:lpstr>
      <vt:lpstr>Confidential Information</vt:lpstr>
      <vt:lpstr>Evaluation Criteria</vt:lpstr>
      <vt:lpstr>Minority and Women’s Business Enterprises</vt:lpstr>
      <vt:lpstr>Minority and Women’s Business Enterprises</vt:lpstr>
      <vt:lpstr>PowerPoint Presentation</vt:lpstr>
      <vt:lpstr>Minority and Women’s Business Enterprises</vt:lpstr>
      <vt:lpstr>Minority and Women’s Business Enterprises</vt:lpstr>
      <vt:lpstr>Minority and Women’s Business Enterprises</vt:lpstr>
      <vt:lpstr>Minority and Women’s Business Enterprises</vt:lpstr>
      <vt:lpstr>Minority and Women’s Business Enterprises</vt:lpstr>
      <vt:lpstr>Indiana Veteran Owned Small Business</vt:lpstr>
      <vt:lpstr>PowerPoint Presentation</vt:lpstr>
      <vt:lpstr>Indiana Veteran Owned Small Business</vt:lpstr>
      <vt:lpstr>Indiana Veteran Owned Small Business</vt:lpstr>
      <vt:lpstr>Indiana Veteran Owned Small Business</vt:lpstr>
      <vt:lpstr>Indiana Veteran Owned Small Business</vt:lpstr>
      <vt:lpstr>IDOA Subcontractor Scoring</vt:lpstr>
      <vt:lpstr>Subcontractor Compliance</vt:lpstr>
      <vt:lpstr>Optional Submission Forms/Documents </vt:lpstr>
      <vt:lpstr>Required Submission Forms/Documents </vt:lpstr>
      <vt:lpstr>Submission Requirements </vt:lpstr>
      <vt:lpstr>Additional Information</vt:lpstr>
      <vt:lpstr>Questions</vt:lpstr>
      <vt:lpstr>Thank You  Lindsey Osborne liosborne@idoa.in.gov    Division of Supplier Diversity mwbecompliance@idoa.in.gov  www.in.gov/idoa/mwbe/payaudit.htm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Thayer, Jessica (IDOA)</dc:creator>
  <cp:lastModifiedBy>Osborne, Lindsey</cp:lastModifiedBy>
  <cp:revision>5</cp:revision>
  <dcterms:created xsi:type="dcterms:W3CDTF">2018-02-20T21:33:06Z</dcterms:created>
  <dcterms:modified xsi:type="dcterms:W3CDTF">2025-01-27T16:37:33Z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0x0101008C4B3383255FBA48BB60A5A683FC61B4</vt:lpwstr>
  </property>
</Properties>
</file>